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89" r:id="rId2"/>
    <p:sldId id="261" r:id="rId3"/>
    <p:sldId id="262" r:id="rId4"/>
    <p:sldId id="290" r:id="rId5"/>
    <p:sldId id="291" r:id="rId6"/>
    <p:sldId id="292" r:id="rId7"/>
    <p:sldId id="293" r:id="rId8"/>
    <p:sldId id="294" r:id="rId9"/>
    <p:sldId id="295" r:id="rId10"/>
    <p:sldId id="296" r:id="rId11"/>
    <p:sldId id="298" r:id="rId12"/>
    <p:sldId id="265" r:id="rId13"/>
    <p:sldId id="297" r:id="rId14"/>
    <p:sldId id="270" r:id="rId15"/>
    <p:sldId id="267" r:id="rId16"/>
    <p:sldId id="268" r:id="rId17"/>
    <p:sldId id="288" r:id="rId18"/>
  </p:sldIdLst>
  <p:sldSz cx="9144000" cy="6858000" type="screen4x3"/>
  <p:notesSz cx="6797675" cy="9926638"/>
  <p:defaultTextStyle>
    <a:defPPr>
      <a:defRPr lang="en-US"/>
    </a:defPPr>
    <a:lvl1pPr algn="l" rtl="0" fontAlgn="base">
      <a:spcBef>
        <a:spcPct val="50000"/>
      </a:spcBef>
      <a:spcAft>
        <a:spcPct val="0"/>
      </a:spcAft>
      <a:defRPr sz="2400" kern="1200">
        <a:solidFill>
          <a:schemeClr val="tx1"/>
        </a:solidFill>
        <a:latin typeface="Arial" charset="0"/>
        <a:ea typeface="+mn-ea"/>
        <a:cs typeface="Arial" charset="0"/>
      </a:defRPr>
    </a:lvl1pPr>
    <a:lvl2pPr marL="457200" algn="l" rtl="0" fontAlgn="base">
      <a:spcBef>
        <a:spcPct val="50000"/>
      </a:spcBef>
      <a:spcAft>
        <a:spcPct val="0"/>
      </a:spcAft>
      <a:defRPr sz="2400" kern="1200">
        <a:solidFill>
          <a:schemeClr val="tx1"/>
        </a:solidFill>
        <a:latin typeface="Arial" charset="0"/>
        <a:ea typeface="+mn-ea"/>
        <a:cs typeface="Arial" charset="0"/>
      </a:defRPr>
    </a:lvl2pPr>
    <a:lvl3pPr marL="914400" algn="l" rtl="0" fontAlgn="base">
      <a:spcBef>
        <a:spcPct val="50000"/>
      </a:spcBef>
      <a:spcAft>
        <a:spcPct val="0"/>
      </a:spcAft>
      <a:defRPr sz="2400" kern="1200">
        <a:solidFill>
          <a:schemeClr val="tx1"/>
        </a:solidFill>
        <a:latin typeface="Arial" charset="0"/>
        <a:ea typeface="+mn-ea"/>
        <a:cs typeface="Arial" charset="0"/>
      </a:defRPr>
    </a:lvl3pPr>
    <a:lvl4pPr marL="1371600" algn="l" rtl="0" fontAlgn="base">
      <a:spcBef>
        <a:spcPct val="50000"/>
      </a:spcBef>
      <a:spcAft>
        <a:spcPct val="0"/>
      </a:spcAft>
      <a:defRPr sz="2400" kern="1200">
        <a:solidFill>
          <a:schemeClr val="tx1"/>
        </a:solidFill>
        <a:latin typeface="Arial" charset="0"/>
        <a:ea typeface="+mn-ea"/>
        <a:cs typeface="Arial" charset="0"/>
      </a:defRPr>
    </a:lvl4pPr>
    <a:lvl5pPr marL="1828800" algn="l" rtl="0" fontAlgn="base">
      <a:spcBef>
        <a:spcPct val="5000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D0A2B"/>
    <a:srgbClr val="7089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94660"/>
  </p:normalViewPr>
  <p:slideViewPr>
    <p:cSldViewPr>
      <p:cViewPr varScale="1">
        <p:scale>
          <a:sx n="62" d="100"/>
          <a:sy n="62" d="100"/>
        </p:scale>
        <p:origin x="-248" y="-72"/>
      </p:cViewPr>
      <p:guideLst>
        <p:guide orient="horz" pos="3929"/>
        <p:guide pos="4876"/>
      </p:guideLst>
    </p:cSldViewPr>
  </p:slideViewPr>
  <p:notesTextViewPr>
    <p:cViewPr>
      <p:scale>
        <a:sx n="1" d="1"/>
        <a:sy n="1" d="1"/>
      </p:scale>
      <p:origin x="0" y="0"/>
    </p:cViewPr>
  </p:notesTextViewPr>
  <p:sorterViewPr>
    <p:cViewPr>
      <p:scale>
        <a:sx n="100" d="100"/>
        <a:sy n="100" d="100"/>
      </p:scale>
      <p:origin x="0" y="726"/>
    </p:cViewPr>
  </p:sorterViewPr>
  <p:notesViewPr>
    <p:cSldViewPr showGuides="1">
      <p:cViewPr varScale="1">
        <p:scale>
          <a:sx n="77" d="100"/>
          <a:sy n="77" d="100"/>
        </p:scale>
        <p:origin x="-2094" y="-90"/>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4750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96" tIns="45749" rIns="91496" bIns="45749" numCol="1" anchor="t" anchorCtr="0" compatLnSpc="1">
            <a:prstTxWarp prst="textNoShape">
              <a:avLst/>
            </a:prstTxWarp>
          </a:bodyPr>
          <a:lstStyle>
            <a:lvl1pPr>
              <a:spcBef>
                <a:spcPct val="0"/>
              </a:spcBef>
              <a:defRPr sz="1200" smtClean="0"/>
            </a:lvl1pPr>
          </a:lstStyle>
          <a:p>
            <a:pPr>
              <a:defRPr/>
            </a:pPr>
            <a:endParaRPr lang="en-US"/>
          </a:p>
        </p:txBody>
      </p:sp>
      <p:sp>
        <p:nvSpPr>
          <p:cNvPr id="12291" name="Rectangle 3"/>
          <p:cNvSpPr>
            <a:spLocks noGrp="1" noChangeArrowheads="1"/>
          </p:cNvSpPr>
          <p:nvPr>
            <p:ph type="dt" idx="1"/>
          </p:nvPr>
        </p:nvSpPr>
        <p:spPr bwMode="auto">
          <a:xfrm>
            <a:off x="3850444" y="3"/>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96" tIns="45749" rIns="91496" bIns="45749" numCol="1" anchor="t" anchorCtr="0" compatLnSpc="1">
            <a:prstTxWarp prst="textNoShape">
              <a:avLst/>
            </a:prstTxWarp>
          </a:bodyPr>
          <a:lstStyle>
            <a:lvl1pPr algn="r">
              <a:spcBef>
                <a:spcPct val="0"/>
              </a:spcBef>
              <a:defRPr sz="1200" smtClean="0"/>
            </a:lvl1pPr>
          </a:lstStyle>
          <a:p>
            <a:pPr>
              <a:defRPr/>
            </a:pPr>
            <a:endParaRPr lang="en-US"/>
          </a:p>
        </p:txBody>
      </p:sp>
      <p:sp>
        <p:nvSpPr>
          <p:cNvPr id="5124" name="Rectangle 4"/>
          <p:cNvSpPr>
            <a:spLocks noGrp="1" noRot="1" noChangeAspect="1" noChangeArrowheads="1" noTextEdit="1"/>
          </p:cNvSpPr>
          <p:nvPr>
            <p:ph type="sldImg" idx="2"/>
          </p:nvPr>
        </p:nvSpPr>
        <p:spPr bwMode="auto">
          <a:xfrm>
            <a:off x="915988" y="742950"/>
            <a:ext cx="4965700" cy="3725863"/>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p:cNvSpPr>
            <a:spLocks noGrp="1" noChangeArrowheads="1"/>
          </p:cNvSpPr>
          <p:nvPr>
            <p:ph type="body" sz="quarter" idx="3"/>
          </p:nvPr>
        </p:nvSpPr>
        <p:spPr bwMode="auto">
          <a:xfrm>
            <a:off x="679768" y="4715153"/>
            <a:ext cx="543814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96" tIns="45749" rIns="91496" bIns="4574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0" y="942858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96" tIns="45749" rIns="91496" bIns="45749" numCol="1" anchor="b" anchorCtr="0" compatLnSpc="1">
            <a:prstTxWarp prst="textNoShape">
              <a:avLst/>
            </a:prstTxWarp>
          </a:bodyPr>
          <a:lstStyle>
            <a:lvl1pPr>
              <a:spcBef>
                <a:spcPct val="0"/>
              </a:spcBef>
              <a:defRPr sz="1200" smtClean="0"/>
            </a:lvl1pPr>
          </a:lstStyle>
          <a:p>
            <a:pPr>
              <a:defRPr/>
            </a:pPr>
            <a:endParaRPr lang="en-US"/>
          </a:p>
        </p:txBody>
      </p:sp>
      <p:sp>
        <p:nvSpPr>
          <p:cNvPr id="12295" name="Rectangle 7"/>
          <p:cNvSpPr>
            <a:spLocks noGrp="1" noChangeArrowheads="1"/>
          </p:cNvSpPr>
          <p:nvPr>
            <p:ph type="sldNum" sz="quarter" idx="5"/>
          </p:nvPr>
        </p:nvSpPr>
        <p:spPr bwMode="auto">
          <a:xfrm>
            <a:off x="3850444" y="942858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96" tIns="45749" rIns="91496" bIns="45749" numCol="1" anchor="b" anchorCtr="0" compatLnSpc="1">
            <a:prstTxWarp prst="textNoShape">
              <a:avLst/>
            </a:prstTxWarp>
          </a:bodyPr>
          <a:lstStyle>
            <a:lvl1pPr algn="r">
              <a:spcBef>
                <a:spcPct val="0"/>
              </a:spcBef>
              <a:defRPr sz="1200" smtClean="0"/>
            </a:lvl1pPr>
          </a:lstStyle>
          <a:p>
            <a:pPr>
              <a:defRPr/>
            </a:pPr>
            <a:fld id="{CA84FE9B-D5D4-4B76-87EA-A08EA8B20C62}" type="slidenum">
              <a:rPr lang="en-US"/>
              <a:pPr>
                <a:defRPr/>
              </a:pPr>
              <a:t>‹#›</a:t>
            </a:fld>
            <a:endParaRPr lang="en-US"/>
          </a:p>
        </p:txBody>
      </p:sp>
    </p:spTree>
    <p:extLst>
      <p:ext uri="{BB962C8B-B14F-4D97-AF65-F5344CB8AC3E}">
        <p14:creationId xmlns:p14="http://schemas.microsoft.com/office/powerpoint/2010/main" val="24402725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xfrm>
            <a:off x="915988" y="742950"/>
            <a:ext cx="4965700" cy="3725863"/>
          </a:xfrm>
          <a:ln/>
        </p:spPr>
      </p:sp>
      <p:sp>
        <p:nvSpPr>
          <p:cNvPr id="184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cs typeface="Arial" charset="0"/>
              </a:defRPr>
            </a:lvl1pPr>
            <a:lvl2pPr marL="743408" indent="-285926" eaLnBrk="0" hangingPunct="0">
              <a:defRPr sz="2400">
                <a:solidFill>
                  <a:schemeClr val="tx1"/>
                </a:solidFill>
                <a:latin typeface="Arial" charset="0"/>
                <a:cs typeface="Arial" charset="0"/>
              </a:defRPr>
            </a:lvl2pPr>
            <a:lvl3pPr marL="1143706" indent="-228742" eaLnBrk="0" hangingPunct="0">
              <a:defRPr sz="2400">
                <a:solidFill>
                  <a:schemeClr val="tx1"/>
                </a:solidFill>
                <a:latin typeface="Arial" charset="0"/>
                <a:cs typeface="Arial" charset="0"/>
              </a:defRPr>
            </a:lvl3pPr>
            <a:lvl4pPr marL="1601187" indent="-228742" eaLnBrk="0" hangingPunct="0">
              <a:defRPr sz="2400">
                <a:solidFill>
                  <a:schemeClr val="tx1"/>
                </a:solidFill>
                <a:latin typeface="Arial" charset="0"/>
                <a:cs typeface="Arial" charset="0"/>
              </a:defRPr>
            </a:lvl4pPr>
            <a:lvl5pPr marL="2058669" indent="-228742" eaLnBrk="0" hangingPunct="0">
              <a:defRPr sz="2400">
                <a:solidFill>
                  <a:schemeClr val="tx1"/>
                </a:solidFill>
                <a:latin typeface="Arial" charset="0"/>
                <a:cs typeface="Arial" charset="0"/>
              </a:defRPr>
            </a:lvl5pPr>
            <a:lvl6pPr marL="2516151" indent="-228742" eaLnBrk="0" fontAlgn="base" hangingPunct="0">
              <a:spcBef>
                <a:spcPct val="50000"/>
              </a:spcBef>
              <a:spcAft>
                <a:spcPct val="0"/>
              </a:spcAft>
              <a:defRPr sz="2400">
                <a:solidFill>
                  <a:schemeClr val="tx1"/>
                </a:solidFill>
                <a:latin typeface="Arial" charset="0"/>
                <a:cs typeface="Arial" charset="0"/>
              </a:defRPr>
            </a:lvl6pPr>
            <a:lvl7pPr marL="2973633" indent="-228742" eaLnBrk="0" fontAlgn="base" hangingPunct="0">
              <a:spcBef>
                <a:spcPct val="50000"/>
              </a:spcBef>
              <a:spcAft>
                <a:spcPct val="0"/>
              </a:spcAft>
              <a:defRPr sz="2400">
                <a:solidFill>
                  <a:schemeClr val="tx1"/>
                </a:solidFill>
                <a:latin typeface="Arial" charset="0"/>
                <a:cs typeface="Arial" charset="0"/>
              </a:defRPr>
            </a:lvl7pPr>
            <a:lvl8pPr marL="3431115" indent="-228742" eaLnBrk="0" fontAlgn="base" hangingPunct="0">
              <a:spcBef>
                <a:spcPct val="50000"/>
              </a:spcBef>
              <a:spcAft>
                <a:spcPct val="0"/>
              </a:spcAft>
              <a:defRPr sz="2400">
                <a:solidFill>
                  <a:schemeClr val="tx1"/>
                </a:solidFill>
                <a:latin typeface="Arial" charset="0"/>
                <a:cs typeface="Arial" charset="0"/>
              </a:defRPr>
            </a:lvl8pPr>
            <a:lvl9pPr marL="3888597" indent="-228742" eaLnBrk="0" fontAlgn="base" hangingPunct="0">
              <a:spcBef>
                <a:spcPct val="50000"/>
              </a:spcBef>
              <a:spcAft>
                <a:spcPct val="0"/>
              </a:spcAft>
              <a:defRPr sz="2400">
                <a:solidFill>
                  <a:schemeClr val="tx1"/>
                </a:solidFill>
                <a:latin typeface="Arial" charset="0"/>
                <a:cs typeface="Arial" charset="0"/>
              </a:defRPr>
            </a:lvl9pPr>
          </a:lstStyle>
          <a:p>
            <a:pPr eaLnBrk="1" hangingPunct="1"/>
            <a:fld id="{38405E63-0D80-4478-98FD-C52EE50F875D}" type="slidenum">
              <a:rPr lang="en-US" sz="1200"/>
              <a:pPr eaLnBrk="1" hangingPunct="1"/>
              <a:t>17</a:t>
            </a:fld>
            <a:endParaRPr lang="en-US" sz="1200"/>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25"/>
            <a:ext cx="7772400" cy="1470025"/>
          </a:xfrm>
        </p:spPr>
        <p:txBody>
          <a:bodyPr/>
          <a:lstStyle>
            <a:lvl1pPr>
              <a:defRPr sz="2800">
                <a:solidFill>
                  <a:srgbClr val="70899B"/>
                </a:solidFill>
              </a:defRPr>
            </a:lvl1pPr>
          </a:lstStyle>
          <a:p>
            <a:pPr lvl="0"/>
            <a:r>
              <a:rPr lang="en-US" noProof="0" smtClean="0"/>
              <a:t>Click to edit Master title style</a:t>
            </a:r>
            <a:endParaRPr lang="en-US" noProof="0" dirty="0" smtClean="0"/>
          </a:p>
        </p:txBody>
      </p:sp>
      <p:sp>
        <p:nvSpPr>
          <p:cNvPr id="3075" name="Rectangle 3"/>
          <p:cNvSpPr>
            <a:spLocks noGrp="1" noChangeArrowheads="1"/>
          </p:cNvSpPr>
          <p:nvPr>
            <p:ph type="subTitle" idx="1"/>
          </p:nvPr>
        </p:nvSpPr>
        <p:spPr>
          <a:xfrm>
            <a:off x="684213" y="3860800"/>
            <a:ext cx="6400800" cy="1752600"/>
          </a:xfrm>
        </p:spPr>
        <p:txBody>
          <a:bodyPr/>
          <a:lstStyle>
            <a:lvl1pPr marL="0" indent="0">
              <a:buFontTx/>
              <a:buNone/>
              <a:defRPr/>
            </a:lvl1pPr>
          </a:lstStyle>
          <a:p>
            <a:pPr lvl="0"/>
            <a:r>
              <a:rPr lang="en-US" noProof="0" smtClean="0"/>
              <a:t>Click to edit Master subtitle style</a:t>
            </a:r>
          </a:p>
        </p:txBody>
      </p:sp>
      <p:sp>
        <p:nvSpPr>
          <p:cNvPr id="2" name="TextBox 1"/>
          <p:cNvSpPr txBox="1"/>
          <p:nvPr userDrawn="1"/>
        </p:nvSpPr>
        <p:spPr>
          <a:xfrm>
            <a:off x="5684400" y="1818000"/>
            <a:ext cx="1695912" cy="403200"/>
          </a:xfrm>
          <a:prstGeom prst="rect">
            <a:avLst/>
          </a:prstGeom>
          <a:noFill/>
        </p:spPr>
        <p:txBody>
          <a:bodyPr wrap="none" rtlCol="0">
            <a:noAutofit/>
          </a:bodyPr>
          <a:lstStyle/>
          <a:p>
            <a:r>
              <a:rPr lang="fr-CH" sz="1200" b="1" dirty="0" smtClean="0">
                <a:solidFill>
                  <a:srgbClr val="9D0A2B"/>
                </a:solidFill>
              </a:rPr>
              <a:t>The International </a:t>
            </a:r>
            <a:br>
              <a:rPr lang="fr-CH" sz="1200" b="1" dirty="0" smtClean="0">
                <a:solidFill>
                  <a:srgbClr val="9D0A2B"/>
                </a:solidFill>
              </a:rPr>
            </a:br>
            <a:r>
              <a:rPr lang="fr-CH" sz="1200" b="1" dirty="0" smtClean="0">
                <a:solidFill>
                  <a:srgbClr val="9D0A2B"/>
                </a:solidFill>
              </a:rPr>
              <a:t>Patent System</a:t>
            </a:r>
            <a:endParaRPr lang="fr-CH" sz="1200" b="1" dirty="0">
              <a:solidFill>
                <a:srgbClr val="9D0A2B"/>
              </a:solidFill>
            </a:endParaRPr>
          </a:p>
        </p:txBody>
      </p:sp>
    </p:spTree>
    <p:extLst>
      <p:ext uri="{BB962C8B-B14F-4D97-AF65-F5344CB8AC3E}">
        <p14:creationId xmlns:p14="http://schemas.microsoft.com/office/powerpoint/2010/main" val="2904961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0899B"/>
                </a:solidFill>
              </a:defRPr>
            </a:lvl1pPr>
          </a:lstStyle>
          <a:p>
            <a:r>
              <a:rPr lang="en-US" smtClean="0"/>
              <a:t>Click to edit Master title style</a:t>
            </a:r>
            <a:endParaRPr lang="fr-CH" dirty="0"/>
          </a:p>
        </p:txBody>
      </p:sp>
      <p:sp>
        <p:nvSpPr>
          <p:cNvPr id="3" name="Content Placeholder 2"/>
          <p:cNvSpPr>
            <a:spLocks noGrp="1"/>
          </p:cNvSpPr>
          <p:nvPr>
            <p:ph idx="1"/>
          </p:nvPr>
        </p:nvSpPr>
        <p:spPr/>
        <p:txBody>
          <a:bodyPr/>
          <a:lstStyle>
            <a:lvl1pPr marL="342900" indent="-342900">
              <a:buClr>
                <a:srgbClr val="9D0A2B"/>
              </a:buClr>
              <a:buSzPct val="150000"/>
              <a:buFont typeface="Arial" pitchFamily="34" charset="0"/>
              <a:buChar char="■"/>
              <a:defRPr/>
            </a:lvl1pPr>
            <a:lvl2pPr marL="742950" indent="-285750">
              <a:buClr>
                <a:srgbClr val="9D0A2B"/>
              </a:buClr>
              <a:buSzPct val="100000"/>
              <a:buFont typeface="Wingdings" pitchFamily="2" charset="2"/>
              <a:buChar char="q"/>
              <a:defRPr/>
            </a:lvl2pPr>
            <a:lvl3pPr marL="1143000" indent="-228600">
              <a:buClr>
                <a:srgbClr val="9D0A2B"/>
              </a:buClr>
              <a:buSzPct val="100000"/>
              <a:buFont typeface="Wingdings" pitchFamily="2" charset="2"/>
              <a:buChar char="§"/>
              <a:defRPr/>
            </a:lvl3pPr>
            <a:lvl4pPr marL="1600200" indent="-228600">
              <a:buClr>
                <a:srgbClr val="9D0A2B"/>
              </a:buClr>
              <a:buSzPct val="150000"/>
              <a:buFont typeface="Arial" pitchFamily="34" charset="0"/>
              <a:buChar char="■"/>
              <a:defRPr/>
            </a:lvl4pPr>
            <a:lvl5pPr marL="2057400" indent="-228600">
              <a:buClr>
                <a:srgbClr val="9D0A2B"/>
              </a:buClr>
              <a:buSzPct val="150000"/>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42272" y="6069657"/>
            <a:ext cx="1005927" cy="167655"/>
          </a:xfrm>
          <a:prstGeom prst="rect">
            <a:avLst/>
          </a:prstGeom>
        </p:spPr>
      </p:pic>
      <p:sp>
        <p:nvSpPr>
          <p:cNvPr id="6" name="TextBox 5"/>
          <p:cNvSpPr txBox="1"/>
          <p:nvPr userDrawn="1"/>
        </p:nvSpPr>
        <p:spPr>
          <a:xfrm>
            <a:off x="7614000" y="6202800"/>
            <a:ext cx="1422000" cy="302400"/>
          </a:xfrm>
          <a:prstGeom prst="rect">
            <a:avLst/>
          </a:prstGeom>
          <a:noFill/>
        </p:spPr>
        <p:txBody>
          <a:bodyPr wrap="none" rtlCol="0">
            <a:noAutofit/>
          </a:bodyPr>
          <a:lstStyle/>
          <a:p>
            <a:r>
              <a:rPr lang="fr-CH" sz="800" b="1" dirty="0" smtClean="0">
                <a:solidFill>
                  <a:srgbClr val="9D0A2B"/>
                </a:solidFill>
              </a:rPr>
              <a:t>The International </a:t>
            </a:r>
            <a:br>
              <a:rPr lang="fr-CH" sz="800" b="1" dirty="0" smtClean="0">
                <a:solidFill>
                  <a:srgbClr val="9D0A2B"/>
                </a:solidFill>
              </a:rPr>
            </a:br>
            <a:r>
              <a:rPr lang="fr-CH" sz="800" b="1" dirty="0" smtClean="0">
                <a:solidFill>
                  <a:srgbClr val="9D0A2B"/>
                </a:solidFill>
              </a:rPr>
              <a:t>Patent System</a:t>
            </a:r>
            <a:endParaRPr lang="fr-CH" sz="800" b="1" dirty="0">
              <a:solidFill>
                <a:srgbClr val="9D0A2B"/>
              </a:solidFill>
            </a:endParaRPr>
          </a:p>
        </p:txBody>
      </p:sp>
      <p:sp>
        <p:nvSpPr>
          <p:cNvPr id="7" name="TextBox 6"/>
          <p:cNvSpPr txBox="1"/>
          <p:nvPr userDrawn="1"/>
        </p:nvSpPr>
        <p:spPr>
          <a:xfrm>
            <a:off x="-36512" y="6546830"/>
            <a:ext cx="1600118" cy="338554"/>
          </a:xfrm>
          <a:prstGeom prst="rect">
            <a:avLst/>
          </a:prstGeom>
          <a:noFill/>
        </p:spPr>
        <p:txBody>
          <a:bodyPr wrap="none" rtlCol="0">
            <a:spAutoFit/>
          </a:bodyPr>
          <a:lstStyle/>
          <a:p>
            <a:pPr>
              <a:spcBef>
                <a:spcPts val="0"/>
              </a:spcBef>
              <a:defRPr/>
            </a:pPr>
            <a:r>
              <a:rPr lang="en-US" sz="800" dirty="0" smtClean="0"/>
              <a:t>AIPLA</a:t>
            </a:r>
            <a:r>
              <a:rPr lang="en-US" sz="800" baseline="0" dirty="0" smtClean="0"/>
              <a:t> 20</a:t>
            </a:r>
            <a:r>
              <a:rPr lang="en-US" sz="800" baseline="30000" dirty="0" smtClean="0"/>
              <a:t>th</a:t>
            </a:r>
            <a:r>
              <a:rPr lang="en-US" sz="800" baseline="0" dirty="0" smtClean="0"/>
              <a:t> PCT Seminar </a:t>
            </a:r>
            <a:fld id="{DA79EEDA-9492-4994-BB18-1005CD6866B1}" type="slidenum">
              <a:rPr lang="en-US" sz="800" smtClean="0"/>
              <a:pPr>
                <a:spcBef>
                  <a:spcPts val="0"/>
                </a:spcBef>
                <a:defRPr/>
              </a:pPr>
              <a:t>‹#›</a:t>
            </a:fld>
            <a:endParaRPr lang="en-US" sz="800" dirty="0" smtClean="0"/>
          </a:p>
          <a:p>
            <a:pPr>
              <a:spcBef>
                <a:spcPts val="0"/>
              </a:spcBef>
              <a:defRPr/>
            </a:pPr>
            <a:r>
              <a:rPr lang="en-US" sz="800" dirty="0" smtClean="0"/>
              <a:t>25-26.07.2016  – Priority--CUP</a:t>
            </a:r>
          </a:p>
        </p:txBody>
      </p:sp>
    </p:spTree>
    <p:extLst>
      <p:ext uri="{BB962C8B-B14F-4D97-AF65-F5344CB8AC3E}">
        <p14:creationId xmlns:p14="http://schemas.microsoft.com/office/powerpoint/2010/main" val="2439346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C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3DAB5F7D-D5B1-4D98-B310-16D211F23652}" type="slidenum">
              <a:rPr lang="en-US"/>
              <a:pPr>
                <a:defRPr/>
              </a:pPr>
              <a:t>‹#›</a:t>
            </a:fld>
            <a:endParaRPr lang="en-US"/>
          </a:p>
        </p:txBody>
      </p:sp>
    </p:spTree>
    <p:extLst>
      <p:ext uri="{BB962C8B-B14F-4D97-AF65-F5344CB8AC3E}">
        <p14:creationId xmlns:p14="http://schemas.microsoft.com/office/powerpoint/2010/main" val="1974900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Content Placeholder 2"/>
          <p:cNvSpPr>
            <a:spLocks noGrp="1"/>
          </p:cNvSpPr>
          <p:nvPr>
            <p:ph sz="half" idx="1"/>
          </p:nvPr>
        </p:nvSpPr>
        <p:spPr>
          <a:xfrm>
            <a:off x="457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Content Placeholder 3"/>
          <p:cNvSpPr>
            <a:spLocks noGrp="1"/>
          </p:cNvSpPr>
          <p:nvPr>
            <p:ph sz="half" idx="2"/>
          </p:nvPr>
        </p:nvSpPr>
        <p:spPr>
          <a:xfrm>
            <a:off x="4648200" y="1773238"/>
            <a:ext cx="4038600" cy="4352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Rectangle 6"/>
          <p:cNvSpPr>
            <a:spLocks noGrp="1" noChangeArrowheads="1"/>
          </p:cNvSpPr>
          <p:nvPr>
            <p:ph type="sldNum" sz="quarter" idx="10"/>
          </p:nvPr>
        </p:nvSpPr>
        <p:spPr>
          <a:ln/>
        </p:spPr>
        <p:txBody>
          <a:bodyPr/>
          <a:lstStyle>
            <a:lvl1pPr>
              <a:defRPr/>
            </a:lvl1pPr>
          </a:lstStyle>
          <a:p>
            <a:pPr>
              <a:defRPr/>
            </a:pPr>
            <a:fld id="{21517826-A1A8-4B20-83BB-6B4226365DCE}" type="slidenum">
              <a:rPr lang="en-US"/>
              <a:pPr>
                <a:defRPr/>
              </a:pPr>
              <a:t>‹#›</a:t>
            </a:fld>
            <a:endParaRPr lang="en-US"/>
          </a:p>
        </p:txBody>
      </p:sp>
    </p:spTree>
    <p:extLst>
      <p:ext uri="{BB962C8B-B14F-4D97-AF65-F5344CB8AC3E}">
        <p14:creationId xmlns:p14="http://schemas.microsoft.com/office/powerpoint/2010/main" val="1514180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C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7" name="Rectangle 6"/>
          <p:cNvSpPr>
            <a:spLocks noGrp="1" noChangeArrowheads="1"/>
          </p:cNvSpPr>
          <p:nvPr>
            <p:ph type="sldNum" sz="quarter" idx="10"/>
          </p:nvPr>
        </p:nvSpPr>
        <p:spPr>
          <a:ln/>
        </p:spPr>
        <p:txBody>
          <a:bodyPr/>
          <a:lstStyle>
            <a:lvl1pPr>
              <a:defRPr/>
            </a:lvl1pPr>
          </a:lstStyle>
          <a:p>
            <a:pPr>
              <a:defRPr/>
            </a:pPr>
            <a:fld id="{76546D48-0F63-43E9-B47C-935DCDFAA143}" type="slidenum">
              <a:rPr lang="en-US"/>
              <a:pPr>
                <a:defRPr/>
              </a:pPr>
              <a:t>‹#›</a:t>
            </a:fld>
            <a:endParaRPr lang="en-US"/>
          </a:p>
        </p:txBody>
      </p:sp>
    </p:spTree>
    <p:extLst>
      <p:ext uri="{BB962C8B-B14F-4D97-AF65-F5344CB8AC3E}">
        <p14:creationId xmlns:p14="http://schemas.microsoft.com/office/powerpoint/2010/main" val="1566851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Rectangle 6"/>
          <p:cNvSpPr>
            <a:spLocks noGrp="1" noChangeArrowheads="1"/>
          </p:cNvSpPr>
          <p:nvPr>
            <p:ph type="sldNum" sz="quarter" idx="10"/>
          </p:nvPr>
        </p:nvSpPr>
        <p:spPr>
          <a:ln/>
        </p:spPr>
        <p:txBody>
          <a:bodyPr/>
          <a:lstStyle>
            <a:lvl1pPr>
              <a:defRPr/>
            </a:lvl1pPr>
          </a:lstStyle>
          <a:p>
            <a:pPr>
              <a:defRPr/>
            </a:pPr>
            <a:fld id="{7DE760F4-0BB2-41F5-A823-5656424847FC}" type="slidenum">
              <a:rPr lang="en-US"/>
              <a:pPr>
                <a:defRPr/>
              </a:pPr>
              <a:t>‹#›</a:t>
            </a:fld>
            <a:endParaRPr lang="en-US"/>
          </a:p>
        </p:txBody>
      </p:sp>
    </p:spTree>
    <p:extLst>
      <p:ext uri="{BB962C8B-B14F-4D97-AF65-F5344CB8AC3E}">
        <p14:creationId xmlns:p14="http://schemas.microsoft.com/office/powerpoint/2010/main" val="214993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886D60C8-7BA5-467F-BCD3-E871B6D034EA}" type="slidenum">
              <a:rPr lang="en-US"/>
              <a:pPr>
                <a:defRPr/>
              </a:pPr>
              <a:t>‹#›</a:t>
            </a:fld>
            <a:endParaRPr lang="en-US"/>
          </a:p>
        </p:txBody>
      </p:sp>
    </p:spTree>
    <p:extLst>
      <p:ext uri="{BB962C8B-B14F-4D97-AF65-F5344CB8AC3E}">
        <p14:creationId xmlns:p14="http://schemas.microsoft.com/office/powerpoint/2010/main" val="1111963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C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ADC813F8-B5E0-463F-B52D-A76CAE1804A7}" type="slidenum">
              <a:rPr lang="en-US"/>
              <a:pPr>
                <a:defRPr/>
              </a:pPr>
              <a:t>‹#›</a:t>
            </a:fld>
            <a:endParaRPr lang="en-US"/>
          </a:p>
        </p:txBody>
      </p:sp>
    </p:spTree>
    <p:extLst>
      <p:ext uri="{BB962C8B-B14F-4D97-AF65-F5344CB8AC3E}">
        <p14:creationId xmlns:p14="http://schemas.microsoft.com/office/powerpoint/2010/main" val="1942046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C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fr-C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D177A5B0-4E40-4836-BF8A-4DD351994794}" type="slidenum">
              <a:rPr lang="en-US"/>
              <a:pPr>
                <a:defRPr/>
              </a:pPr>
              <a:t>‹#›</a:t>
            </a:fld>
            <a:endParaRPr lang="en-US"/>
          </a:p>
        </p:txBody>
      </p:sp>
    </p:spTree>
    <p:extLst>
      <p:ext uri="{BB962C8B-B14F-4D97-AF65-F5344CB8AC3E}">
        <p14:creationId xmlns:p14="http://schemas.microsoft.com/office/powerpoint/2010/main" val="3924668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Rectangle 6"/>
          <p:cNvSpPr>
            <a:spLocks noGrp="1" noChangeArrowheads="1"/>
          </p:cNvSpPr>
          <p:nvPr>
            <p:ph type="sldNum" sz="quarter" idx="10"/>
          </p:nvPr>
        </p:nvSpPr>
        <p:spPr>
          <a:ln/>
        </p:spPr>
        <p:txBody>
          <a:bodyPr/>
          <a:lstStyle>
            <a:lvl1pPr>
              <a:defRPr/>
            </a:lvl1pPr>
          </a:lstStyle>
          <a:p>
            <a:pPr>
              <a:defRPr/>
            </a:pPr>
            <a:fld id="{9AC3305F-35F4-4D38-853F-6972B7651A04}" type="slidenum">
              <a:rPr lang="en-US"/>
              <a:pPr>
                <a:defRPr/>
              </a:pPr>
              <a:t>‹#›</a:t>
            </a:fld>
            <a:endParaRPr lang="en-US"/>
          </a:p>
        </p:txBody>
      </p:sp>
    </p:spTree>
    <p:extLst>
      <p:ext uri="{BB962C8B-B14F-4D97-AF65-F5344CB8AC3E}">
        <p14:creationId xmlns:p14="http://schemas.microsoft.com/office/powerpoint/2010/main" val="3759919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C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CH"/>
          </a:p>
        </p:txBody>
      </p:sp>
      <p:sp>
        <p:nvSpPr>
          <p:cNvPr id="4" name="Rectangle 6"/>
          <p:cNvSpPr>
            <a:spLocks noGrp="1" noChangeArrowheads="1"/>
          </p:cNvSpPr>
          <p:nvPr>
            <p:ph type="sldNum" sz="quarter" idx="10"/>
          </p:nvPr>
        </p:nvSpPr>
        <p:spPr>
          <a:ln/>
        </p:spPr>
        <p:txBody>
          <a:bodyPr/>
          <a:lstStyle>
            <a:lvl1pPr>
              <a:defRPr/>
            </a:lvl1pPr>
          </a:lstStyle>
          <a:p>
            <a:pPr>
              <a:defRPr/>
            </a:pPr>
            <a:fld id="{0DA1C06C-5FA2-4438-B070-4F16D45DBAED}" type="slidenum">
              <a:rPr lang="en-US"/>
              <a:pPr>
                <a:defRPr/>
              </a:pPr>
              <a:t>‹#›</a:t>
            </a:fld>
            <a:endParaRPr lang="en-US"/>
          </a:p>
        </p:txBody>
      </p:sp>
    </p:spTree>
    <p:extLst>
      <p:ext uri="{BB962C8B-B14F-4D97-AF65-F5344CB8AC3E}">
        <p14:creationId xmlns:p14="http://schemas.microsoft.com/office/powerpoint/2010/main" val="186368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773238"/>
            <a:ext cx="8229600" cy="435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0" name="Rectangle 6"/>
          <p:cNvSpPr>
            <a:spLocks noGrp="1" noChangeArrowheads="1"/>
          </p:cNvSpPr>
          <p:nvPr>
            <p:ph type="sldNum" sz="quarter" idx="4"/>
          </p:nvPr>
        </p:nvSpPr>
        <p:spPr bwMode="auto">
          <a:xfrm>
            <a:off x="7010400" y="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1400" smtClean="0"/>
            </a:lvl1pPr>
          </a:lstStyle>
          <a:p>
            <a:pPr>
              <a:defRPr/>
            </a:pPr>
            <a:fld id="{7F3150A8-B334-48D8-BDDC-A2E01CBB87C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rtl="0" eaLnBrk="1" fontAlgn="base" hangingPunct="1">
        <a:spcBef>
          <a:spcPct val="0"/>
        </a:spcBef>
        <a:spcAft>
          <a:spcPct val="0"/>
        </a:spcAft>
        <a:defRPr sz="3600">
          <a:solidFill>
            <a:srgbClr val="00408C"/>
          </a:solidFill>
          <a:latin typeface="+mj-lt"/>
          <a:ea typeface="+mj-ea"/>
          <a:cs typeface="+mj-cs"/>
        </a:defRPr>
      </a:lvl1pPr>
      <a:lvl2pPr algn="l" rtl="0" eaLnBrk="1" fontAlgn="base" hangingPunct="1">
        <a:spcBef>
          <a:spcPct val="0"/>
        </a:spcBef>
        <a:spcAft>
          <a:spcPct val="0"/>
        </a:spcAft>
        <a:defRPr sz="3600">
          <a:solidFill>
            <a:srgbClr val="00408C"/>
          </a:solidFill>
          <a:latin typeface="Arial" charset="0"/>
          <a:cs typeface="Arial" charset="0"/>
        </a:defRPr>
      </a:lvl2pPr>
      <a:lvl3pPr algn="l" rtl="0" eaLnBrk="1" fontAlgn="base" hangingPunct="1">
        <a:spcBef>
          <a:spcPct val="0"/>
        </a:spcBef>
        <a:spcAft>
          <a:spcPct val="0"/>
        </a:spcAft>
        <a:defRPr sz="3600">
          <a:solidFill>
            <a:srgbClr val="00408C"/>
          </a:solidFill>
          <a:latin typeface="Arial" charset="0"/>
          <a:cs typeface="Arial" charset="0"/>
        </a:defRPr>
      </a:lvl3pPr>
      <a:lvl4pPr algn="l" rtl="0" eaLnBrk="1" fontAlgn="base" hangingPunct="1">
        <a:spcBef>
          <a:spcPct val="0"/>
        </a:spcBef>
        <a:spcAft>
          <a:spcPct val="0"/>
        </a:spcAft>
        <a:defRPr sz="3600">
          <a:solidFill>
            <a:srgbClr val="00408C"/>
          </a:solidFill>
          <a:latin typeface="Arial" charset="0"/>
          <a:cs typeface="Arial" charset="0"/>
        </a:defRPr>
      </a:lvl4pPr>
      <a:lvl5pPr algn="l" rtl="0" eaLnBrk="1" fontAlgn="base" hangingPunct="1">
        <a:spcBef>
          <a:spcPct val="0"/>
        </a:spcBef>
        <a:spcAft>
          <a:spcPct val="0"/>
        </a:spcAft>
        <a:defRPr sz="3600">
          <a:solidFill>
            <a:srgbClr val="00408C"/>
          </a:solidFill>
          <a:latin typeface="Arial" charset="0"/>
          <a:cs typeface="Arial" charset="0"/>
        </a:defRPr>
      </a:lvl5pPr>
      <a:lvl6pPr marL="457200" algn="l" rtl="0" eaLnBrk="1" fontAlgn="base" hangingPunct="1">
        <a:spcBef>
          <a:spcPct val="0"/>
        </a:spcBef>
        <a:spcAft>
          <a:spcPct val="0"/>
        </a:spcAft>
        <a:defRPr sz="3600">
          <a:solidFill>
            <a:srgbClr val="00408C"/>
          </a:solidFill>
          <a:latin typeface="Arial" charset="0"/>
          <a:cs typeface="Arial" charset="0"/>
        </a:defRPr>
      </a:lvl6pPr>
      <a:lvl7pPr marL="914400" algn="l" rtl="0" eaLnBrk="1" fontAlgn="base" hangingPunct="1">
        <a:spcBef>
          <a:spcPct val="0"/>
        </a:spcBef>
        <a:spcAft>
          <a:spcPct val="0"/>
        </a:spcAft>
        <a:defRPr sz="3600">
          <a:solidFill>
            <a:srgbClr val="00408C"/>
          </a:solidFill>
          <a:latin typeface="Arial" charset="0"/>
          <a:cs typeface="Arial" charset="0"/>
        </a:defRPr>
      </a:lvl7pPr>
      <a:lvl8pPr marL="1371600" algn="l" rtl="0" eaLnBrk="1" fontAlgn="base" hangingPunct="1">
        <a:spcBef>
          <a:spcPct val="0"/>
        </a:spcBef>
        <a:spcAft>
          <a:spcPct val="0"/>
        </a:spcAft>
        <a:defRPr sz="3600">
          <a:solidFill>
            <a:srgbClr val="00408C"/>
          </a:solidFill>
          <a:latin typeface="Arial" charset="0"/>
          <a:cs typeface="Arial" charset="0"/>
        </a:defRPr>
      </a:lvl8pPr>
      <a:lvl9pPr marL="1828800" algn="l" rtl="0" eaLnBrk="1" fontAlgn="base" hangingPunct="1">
        <a:spcBef>
          <a:spcPct val="0"/>
        </a:spcBef>
        <a:spcAft>
          <a:spcPct val="0"/>
        </a:spcAft>
        <a:defRPr sz="3600">
          <a:solidFill>
            <a:srgbClr val="00408C"/>
          </a:solidFill>
          <a:latin typeface="Arial" charset="0"/>
          <a:cs typeface="Arial" charset="0"/>
        </a:defRPr>
      </a:lvl9pPr>
    </p:titleStyle>
    <p:bodyStyle>
      <a:lvl1pPr marL="342900" indent="-342900" algn="l" rtl="0" eaLnBrk="1" fontAlgn="base" hangingPunct="1">
        <a:spcBef>
          <a:spcPct val="20000"/>
        </a:spcBef>
        <a:spcAft>
          <a:spcPct val="0"/>
        </a:spcAft>
        <a:buBlip>
          <a:blip r:embed="rId14"/>
        </a:buBlip>
        <a:defRPr sz="2400">
          <a:solidFill>
            <a:schemeClr val="tx1"/>
          </a:solidFill>
          <a:latin typeface="+mn-lt"/>
          <a:ea typeface="+mn-ea"/>
          <a:cs typeface="+mn-cs"/>
        </a:defRPr>
      </a:lvl1pPr>
      <a:lvl2pPr marL="742950" indent="-285750" algn="l" rtl="0" eaLnBrk="1" fontAlgn="base" hangingPunct="1">
        <a:spcBef>
          <a:spcPct val="20000"/>
        </a:spcBef>
        <a:spcAft>
          <a:spcPct val="0"/>
        </a:spcAft>
        <a:buBlip>
          <a:blip r:embed="rId14"/>
        </a:buBlip>
        <a:defRPr sz="2400">
          <a:solidFill>
            <a:schemeClr val="tx1"/>
          </a:solidFill>
          <a:latin typeface="+mn-lt"/>
          <a:cs typeface="+mn-cs"/>
        </a:defRPr>
      </a:lvl2pPr>
      <a:lvl3pPr marL="1143000" indent="-228600" algn="l" rtl="0" eaLnBrk="1" fontAlgn="base" hangingPunct="1">
        <a:spcBef>
          <a:spcPct val="20000"/>
        </a:spcBef>
        <a:spcAft>
          <a:spcPct val="0"/>
        </a:spcAft>
        <a:buBlip>
          <a:blip r:embed="rId14"/>
        </a:buBlip>
        <a:defRPr sz="2400">
          <a:solidFill>
            <a:schemeClr val="tx1"/>
          </a:solidFill>
          <a:latin typeface="+mn-lt"/>
          <a:cs typeface="+mn-cs"/>
        </a:defRPr>
      </a:lvl3pPr>
      <a:lvl4pPr marL="1600200" indent="-228600" algn="l" rtl="0" eaLnBrk="1" fontAlgn="base" hangingPunct="1">
        <a:spcBef>
          <a:spcPct val="20000"/>
        </a:spcBef>
        <a:spcAft>
          <a:spcPct val="0"/>
        </a:spcAft>
        <a:buBlip>
          <a:blip r:embed="rId14"/>
        </a:buBlip>
        <a:defRPr sz="2400">
          <a:solidFill>
            <a:schemeClr val="tx1"/>
          </a:solidFill>
          <a:latin typeface="+mn-lt"/>
          <a:cs typeface="+mn-cs"/>
        </a:defRPr>
      </a:lvl4pPr>
      <a:lvl5pPr marL="2057400" indent="-228600" algn="l" rtl="0" eaLnBrk="1" fontAlgn="base" hangingPunct="1">
        <a:spcBef>
          <a:spcPct val="20000"/>
        </a:spcBef>
        <a:spcAft>
          <a:spcPct val="0"/>
        </a:spcAft>
        <a:buBlip>
          <a:blip r:embed="rId14"/>
        </a:buBlip>
        <a:defRPr sz="2400">
          <a:solidFill>
            <a:schemeClr val="tx1"/>
          </a:solidFill>
          <a:latin typeface="+mn-lt"/>
          <a:cs typeface="+mn-cs"/>
        </a:defRPr>
      </a:lvl5pPr>
      <a:lvl6pPr marL="2514600" indent="-228600" algn="l" rtl="0" eaLnBrk="1" fontAlgn="base" hangingPunct="1">
        <a:spcBef>
          <a:spcPct val="20000"/>
        </a:spcBef>
        <a:spcAft>
          <a:spcPct val="0"/>
        </a:spcAft>
        <a:buBlip>
          <a:blip r:embed="rId14"/>
        </a:buBlip>
        <a:defRPr sz="2400">
          <a:solidFill>
            <a:schemeClr val="tx1"/>
          </a:solidFill>
          <a:latin typeface="+mn-lt"/>
          <a:cs typeface="+mn-cs"/>
        </a:defRPr>
      </a:lvl6pPr>
      <a:lvl7pPr marL="2971800" indent="-228600" algn="l" rtl="0" eaLnBrk="1" fontAlgn="base" hangingPunct="1">
        <a:spcBef>
          <a:spcPct val="20000"/>
        </a:spcBef>
        <a:spcAft>
          <a:spcPct val="0"/>
        </a:spcAft>
        <a:buBlip>
          <a:blip r:embed="rId14"/>
        </a:buBlip>
        <a:defRPr sz="2400">
          <a:solidFill>
            <a:schemeClr val="tx1"/>
          </a:solidFill>
          <a:latin typeface="+mn-lt"/>
          <a:cs typeface="+mn-cs"/>
        </a:defRPr>
      </a:lvl7pPr>
      <a:lvl8pPr marL="3429000" indent="-228600" algn="l" rtl="0" eaLnBrk="1" fontAlgn="base" hangingPunct="1">
        <a:spcBef>
          <a:spcPct val="20000"/>
        </a:spcBef>
        <a:spcAft>
          <a:spcPct val="0"/>
        </a:spcAft>
        <a:buBlip>
          <a:blip r:embed="rId14"/>
        </a:buBlip>
        <a:defRPr sz="2400">
          <a:solidFill>
            <a:schemeClr val="tx1"/>
          </a:solidFill>
          <a:latin typeface="+mn-lt"/>
          <a:cs typeface="+mn-cs"/>
        </a:defRPr>
      </a:lvl8pPr>
      <a:lvl9pPr marL="3886200" indent="-228600" algn="l" rtl="0" eaLnBrk="1" fontAlgn="base" hangingPunct="1">
        <a:spcBef>
          <a:spcPct val="20000"/>
        </a:spcBef>
        <a:spcAft>
          <a:spcPct val="0"/>
        </a:spcAft>
        <a:buBlip>
          <a:blip r:embed="rId14"/>
        </a:buBlip>
        <a:defRPr sz="24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wipo.int/export/sites/www/pct/en/forms/ib/ib304.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subTitle" idx="1"/>
          </p:nvPr>
        </p:nvSpPr>
        <p:spPr>
          <a:xfrm>
            <a:off x="1219200" y="4040188"/>
            <a:ext cx="7817296" cy="2420937"/>
          </a:xfrm>
          <a:noFill/>
          <a:ln/>
        </p:spPr>
        <p:txBody>
          <a:bodyPr/>
          <a:lstStyle/>
          <a:p>
            <a:pPr>
              <a:spcBef>
                <a:spcPts val="0"/>
              </a:spcBef>
              <a:tabLst>
                <a:tab pos="361950" algn="l"/>
              </a:tabLst>
            </a:pPr>
            <a:r>
              <a:rPr lang="en-US" sz="3200" b="1" dirty="0" smtClean="0">
                <a:solidFill>
                  <a:srgbClr val="70899B"/>
                </a:solidFill>
              </a:rPr>
              <a:t>Paris Convention for the Protection of Industrial Property</a:t>
            </a:r>
            <a:endParaRPr lang="en-US" sz="2000" dirty="0">
              <a:solidFill>
                <a:srgbClr val="70899B"/>
              </a:solidFill>
            </a:endParaRPr>
          </a:p>
        </p:txBody>
      </p:sp>
      <p:pic>
        <p:nvPicPr>
          <p:cNvPr id="2056" name="Picture 8" descr="Puce-3_pc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2813" y="3667125"/>
            <a:ext cx="381000" cy="381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1248887" y="5685437"/>
            <a:ext cx="5987409" cy="1055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l">
              <a:spcBef>
                <a:spcPts val="0"/>
              </a:spcBef>
            </a:pPr>
            <a:r>
              <a:rPr lang="fr-CH" sz="1800" b="1" dirty="0" smtClean="0">
                <a:solidFill>
                  <a:srgbClr val="70899B"/>
                </a:solidFill>
                <a:ea typeface="ヒラギノ角ゴ Pro W3" pitchFamily="1" charset="-128"/>
              </a:rPr>
              <a:t>Christine Bonvallet</a:t>
            </a:r>
          </a:p>
          <a:p>
            <a:pPr algn="l">
              <a:spcBef>
                <a:spcPts val="0"/>
              </a:spcBef>
            </a:pPr>
            <a:r>
              <a:rPr lang="fr-CH" sz="1800" b="1" dirty="0" smtClean="0">
                <a:solidFill>
                  <a:srgbClr val="70899B"/>
                </a:solidFill>
                <a:ea typeface="ヒラギノ角ゴ Pro W3" pitchFamily="1" charset="-128"/>
              </a:rPr>
              <a:t>WIPO – AIPLA 20</a:t>
            </a:r>
            <a:r>
              <a:rPr lang="fr-CH" sz="1800" b="1" baseline="30000" dirty="0" smtClean="0">
                <a:solidFill>
                  <a:srgbClr val="70899B"/>
                </a:solidFill>
                <a:ea typeface="ヒラギノ角ゴ Pro W3" pitchFamily="1" charset="-128"/>
              </a:rPr>
              <a:t>th</a:t>
            </a:r>
            <a:r>
              <a:rPr lang="fr-CH" sz="1800" b="1" dirty="0" smtClean="0">
                <a:solidFill>
                  <a:srgbClr val="70899B"/>
                </a:solidFill>
                <a:ea typeface="ヒラギノ角ゴ Pro W3" pitchFamily="1" charset="-128"/>
              </a:rPr>
              <a:t> Annual PCT Seminar, July 2016</a:t>
            </a:r>
            <a:endParaRPr lang="fr-CH" sz="1800" b="1" dirty="0">
              <a:solidFill>
                <a:srgbClr val="70899B"/>
              </a:solidFill>
              <a:ea typeface="ヒラギノ角ゴ Pro W3" pitchFamily="1" charset="-128"/>
            </a:endParaRPr>
          </a:p>
        </p:txBody>
      </p:sp>
    </p:spTree>
    <p:extLst>
      <p:ext uri="{BB962C8B-B14F-4D97-AF65-F5344CB8AC3E}">
        <p14:creationId xmlns:p14="http://schemas.microsoft.com/office/powerpoint/2010/main" val="813779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95300" y="-27384"/>
            <a:ext cx="7772400" cy="1223962"/>
          </a:xfrm>
        </p:spPr>
        <p:txBody>
          <a:bodyPr/>
          <a:lstStyle/>
          <a:p>
            <a:pPr eaLnBrk="1" hangingPunct="1"/>
            <a:r>
              <a:rPr lang="en-US" dirty="0" smtClean="0"/>
              <a:t>Priority date and priority period</a:t>
            </a:r>
            <a:br>
              <a:rPr lang="en-US" dirty="0" smtClean="0"/>
            </a:br>
            <a:r>
              <a:rPr lang="en-US" dirty="0" smtClean="0"/>
              <a:t>(PCT Article 2(xi) and Rule 2.4)</a:t>
            </a:r>
          </a:p>
        </p:txBody>
      </p:sp>
      <p:sp>
        <p:nvSpPr>
          <p:cNvPr id="6147" name="Rectangle 3"/>
          <p:cNvSpPr>
            <a:spLocks noGrp="1" noChangeArrowheads="1"/>
          </p:cNvSpPr>
          <p:nvPr>
            <p:ph type="body" idx="1"/>
          </p:nvPr>
        </p:nvSpPr>
        <p:spPr>
          <a:xfrm>
            <a:off x="539552" y="1268760"/>
            <a:ext cx="8496944" cy="5400600"/>
          </a:xfrm>
        </p:spPr>
        <p:txBody>
          <a:bodyPr/>
          <a:lstStyle/>
          <a:p>
            <a:pPr eaLnBrk="1" hangingPunct="1">
              <a:spcBef>
                <a:spcPct val="25000"/>
              </a:spcBef>
              <a:spcAft>
                <a:spcPct val="35000"/>
              </a:spcAft>
            </a:pPr>
            <a:r>
              <a:rPr lang="en-US" sz="2200" dirty="0" smtClean="0"/>
              <a:t>The priority date for the purposes of computing time limits means:</a:t>
            </a:r>
          </a:p>
          <a:p>
            <a:pPr marL="868363" lvl="1" indent="-411163" eaLnBrk="1" hangingPunct="1">
              <a:spcBef>
                <a:spcPct val="25000"/>
              </a:spcBef>
              <a:spcAft>
                <a:spcPct val="35000"/>
              </a:spcAft>
            </a:pPr>
            <a:r>
              <a:rPr lang="en-US" sz="2200" dirty="0" smtClean="0"/>
              <a:t>where the international application contains a priority claim, the filing date of the application whose priority is claimed</a:t>
            </a:r>
          </a:p>
          <a:p>
            <a:pPr marL="868363" lvl="1" indent="-411163" eaLnBrk="1" hangingPunct="1">
              <a:spcBef>
                <a:spcPct val="25000"/>
              </a:spcBef>
              <a:spcAft>
                <a:spcPct val="35000"/>
              </a:spcAft>
            </a:pPr>
            <a:r>
              <a:rPr lang="en-US" sz="2200" dirty="0" smtClean="0"/>
              <a:t>where the international application contains several priority claims, the filing date of the earliest application whose priority is claimed</a:t>
            </a:r>
          </a:p>
          <a:p>
            <a:pPr marL="868363" lvl="1" indent="-411163" eaLnBrk="1" hangingPunct="1">
              <a:spcBef>
                <a:spcPct val="25000"/>
              </a:spcBef>
              <a:spcAft>
                <a:spcPct val="35000"/>
              </a:spcAft>
            </a:pPr>
            <a:r>
              <a:rPr lang="en-US" sz="2200" dirty="0" smtClean="0"/>
              <a:t>where the international application does not contain any priority claim, the international filing date</a:t>
            </a:r>
          </a:p>
          <a:p>
            <a:pPr eaLnBrk="1" hangingPunct="1">
              <a:spcBef>
                <a:spcPct val="25000"/>
              </a:spcBef>
              <a:spcAft>
                <a:spcPct val="35000"/>
              </a:spcAft>
            </a:pPr>
            <a:r>
              <a:rPr lang="en-US" sz="2200" dirty="0" smtClean="0"/>
              <a:t>The “priority period” is the period of 12 months from the filing date of the earlier application whose priority is claimed</a:t>
            </a:r>
          </a:p>
          <a:p>
            <a:pPr lvl="1">
              <a:spcBef>
                <a:spcPct val="25000"/>
              </a:spcBef>
              <a:spcAft>
                <a:spcPct val="35000"/>
              </a:spcAft>
            </a:pPr>
            <a:r>
              <a:rPr lang="en-US" sz="2200" dirty="0"/>
              <a:t>t</a:t>
            </a:r>
            <a:r>
              <a:rPr lang="en-US" sz="2200" dirty="0" smtClean="0"/>
              <a:t>he day of filing of the earlier application is not </a:t>
            </a:r>
            <a:r>
              <a:rPr lang="en-US" sz="2200" dirty="0" smtClean="0"/>
              <a:t>           included </a:t>
            </a:r>
            <a:r>
              <a:rPr lang="en-US" sz="2200" dirty="0" smtClean="0"/>
              <a:t>in that period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11175" y="116632"/>
            <a:ext cx="7772400" cy="1152128"/>
          </a:xfrm>
        </p:spPr>
        <p:txBody>
          <a:bodyPr/>
          <a:lstStyle/>
          <a:p>
            <a:pPr eaLnBrk="1" hangingPunct="1"/>
            <a:r>
              <a:rPr lang="en-US" dirty="0" smtClean="0"/>
              <a:t>Claiming priority</a:t>
            </a:r>
            <a:br>
              <a:rPr lang="en-US" dirty="0" smtClean="0"/>
            </a:br>
            <a:r>
              <a:rPr lang="en-US" dirty="0" smtClean="0"/>
              <a:t>(PCT Article 8, Rule 4.10)</a:t>
            </a:r>
          </a:p>
        </p:txBody>
      </p:sp>
      <p:sp>
        <p:nvSpPr>
          <p:cNvPr id="7171" name="Rectangle 3"/>
          <p:cNvSpPr>
            <a:spLocks noGrp="1" noChangeArrowheads="1"/>
          </p:cNvSpPr>
          <p:nvPr>
            <p:ph type="body" idx="1"/>
          </p:nvPr>
        </p:nvSpPr>
        <p:spPr>
          <a:xfrm>
            <a:off x="539552" y="1484784"/>
            <a:ext cx="8280920" cy="4968552"/>
          </a:xfrm>
        </p:spPr>
        <p:txBody>
          <a:bodyPr/>
          <a:lstStyle/>
          <a:p>
            <a:pPr marL="361950" indent="-361950" eaLnBrk="1" hangingPunct="1">
              <a:spcBef>
                <a:spcPct val="25000"/>
              </a:spcBef>
              <a:spcAft>
                <a:spcPct val="35000"/>
              </a:spcAft>
            </a:pPr>
            <a:r>
              <a:rPr lang="en-US" dirty="0" smtClean="0"/>
              <a:t>The conditions for and the effects of any priority claim are as provided in Article 4 of the Stockholm Act of the Paris Convention for the Protection of Industrial Property</a:t>
            </a:r>
          </a:p>
          <a:p>
            <a:pPr marL="361950" indent="-361950" eaLnBrk="1" hangingPunct="1">
              <a:spcBef>
                <a:spcPct val="25000"/>
              </a:spcBef>
              <a:spcAft>
                <a:spcPct val="35000"/>
              </a:spcAft>
            </a:pPr>
            <a:r>
              <a:rPr lang="en-US" dirty="0" smtClean="0"/>
              <a:t>The international application may contain a declaration claiming the priority of one or more earlier applications </a:t>
            </a:r>
          </a:p>
          <a:p>
            <a:pPr marL="982663" lvl="1" indent="-441325" eaLnBrk="1" hangingPunct="1">
              <a:spcBef>
                <a:spcPct val="25000"/>
              </a:spcBef>
              <a:spcAft>
                <a:spcPct val="35000"/>
              </a:spcAft>
            </a:pPr>
            <a:r>
              <a:rPr lang="en-US" dirty="0" smtClean="0"/>
              <a:t>filed in or, by way of a regional or international application, for any country party to the Paris Convention and/or </a:t>
            </a:r>
          </a:p>
          <a:p>
            <a:pPr marL="982663" lvl="1" indent="-441325" eaLnBrk="1" hangingPunct="1">
              <a:spcBef>
                <a:spcPct val="25000"/>
              </a:spcBef>
              <a:spcAft>
                <a:spcPct val="35000"/>
              </a:spcAft>
            </a:pPr>
            <a:r>
              <a:rPr lang="en-US" dirty="0" smtClean="0"/>
              <a:t>filed in any Member of the World Trade Organization (WTO) that is not party to the Paris Convention</a:t>
            </a:r>
          </a:p>
          <a:p>
            <a:pPr marL="361950" indent="-361950" eaLnBrk="1" hangingPunct="1">
              <a:spcBef>
                <a:spcPct val="25000"/>
              </a:spcBef>
              <a:spcAft>
                <a:spcPct val="35000"/>
              </a:spcAft>
            </a:pPr>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9512" y="116632"/>
            <a:ext cx="8568952" cy="792088"/>
          </a:xfrm>
        </p:spPr>
        <p:txBody>
          <a:bodyPr/>
          <a:lstStyle/>
          <a:p>
            <a:pPr eaLnBrk="1" hangingPunct="1"/>
            <a:r>
              <a:rPr lang="en-US" dirty="0" smtClean="0"/>
              <a:t/>
            </a:r>
            <a:br>
              <a:rPr lang="en-US" dirty="0" smtClean="0"/>
            </a:br>
            <a:r>
              <a:rPr lang="en-US" dirty="0" smtClean="0"/>
              <a:t>Paris Convention</a:t>
            </a:r>
            <a:br>
              <a:rPr lang="en-US" dirty="0" smtClean="0"/>
            </a:br>
            <a:endParaRPr lang="en-US" dirty="0" smtClean="0"/>
          </a:p>
        </p:txBody>
      </p:sp>
      <p:sp>
        <p:nvSpPr>
          <p:cNvPr id="4" name="Rectangle 3"/>
          <p:cNvSpPr/>
          <p:nvPr/>
        </p:nvSpPr>
        <p:spPr>
          <a:xfrm>
            <a:off x="224408" y="980728"/>
            <a:ext cx="8884096" cy="5370701"/>
          </a:xfrm>
          <a:prstGeom prst="rect">
            <a:avLst/>
          </a:prstGeom>
        </p:spPr>
        <p:txBody>
          <a:bodyPr wrap="square">
            <a:spAutoFit/>
          </a:bodyPr>
          <a:lstStyle/>
          <a:p>
            <a:r>
              <a:rPr lang="en-US" b="1" dirty="0"/>
              <a:t>Article 4 – Paragraph A</a:t>
            </a:r>
            <a:endParaRPr lang="en-US" dirty="0" smtClean="0"/>
          </a:p>
          <a:p>
            <a:pPr>
              <a:tabLst>
                <a:tab pos="893763" algn="l"/>
              </a:tabLst>
            </a:pPr>
            <a:r>
              <a:rPr lang="en-US" sz="2200" dirty="0" smtClean="0"/>
              <a:t>A</a:t>
            </a:r>
            <a:r>
              <a:rPr lang="en-US" sz="2200" dirty="0"/>
              <a:t>. — </a:t>
            </a:r>
            <a:r>
              <a:rPr lang="en-US" sz="2200" dirty="0" smtClean="0"/>
              <a:t>	(</a:t>
            </a:r>
            <a:r>
              <a:rPr lang="en-US" sz="2200" dirty="0"/>
              <a:t>1) Any person who has duly </a:t>
            </a:r>
            <a:r>
              <a:rPr lang="en-US" sz="2200" u="sng" dirty="0"/>
              <a:t>filed an application </a:t>
            </a:r>
            <a:r>
              <a:rPr lang="en-US" sz="2200" dirty="0"/>
              <a:t>for a patent, </a:t>
            </a:r>
            <a:r>
              <a:rPr lang="en-US" sz="2200" dirty="0" smtClean="0"/>
              <a:t>or for </a:t>
            </a:r>
            <a:r>
              <a:rPr lang="en-US" sz="2200" dirty="0"/>
              <a:t>the registration of a utility model, or of an industrial design, or </a:t>
            </a:r>
            <a:r>
              <a:rPr lang="en-US" sz="2200" dirty="0" smtClean="0"/>
              <a:t>of a </a:t>
            </a:r>
            <a:r>
              <a:rPr lang="en-US" sz="2200" dirty="0"/>
              <a:t>trademark, in </a:t>
            </a:r>
            <a:r>
              <a:rPr lang="en-US" sz="2200" u="sng" dirty="0"/>
              <a:t>one of the countries</a:t>
            </a:r>
            <a:r>
              <a:rPr lang="en-US" sz="2200" dirty="0"/>
              <a:t> of the Union, or </a:t>
            </a:r>
            <a:r>
              <a:rPr lang="en-US" sz="2200" u="sng" dirty="0"/>
              <a:t>his successor </a:t>
            </a:r>
            <a:r>
              <a:rPr lang="en-US" sz="2200" u="sng" dirty="0" smtClean="0"/>
              <a:t>in title</a:t>
            </a:r>
            <a:r>
              <a:rPr lang="en-US" sz="2200" dirty="0"/>
              <a:t>, shall enjoy, for the purpose of filing in the </a:t>
            </a:r>
            <a:r>
              <a:rPr lang="en-US" sz="2200" u="sng" dirty="0"/>
              <a:t>other countries</a:t>
            </a:r>
            <a:r>
              <a:rPr lang="en-US" sz="2200" dirty="0"/>
              <a:t>, </a:t>
            </a:r>
            <a:r>
              <a:rPr lang="en-US" sz="2200" dirty="0" smtClean="0"/>
              <a:t>a right </a:t>
            </a:r>
            <a:r>
              <a:rPr lang="en-US" sz="2200" dirty="0"/>
              <a:t>of priority during the periods hereinafter fixed.</a:t>
            </a:r>
          </a:p>
          <a:p>
            <a:pPr>
              <a:tabLst>
                <a:tab pos="893763" algn="l"/>
              </a:tabLst>
            </a:pPr>
            <a:r>
              <a:rPr lang="en-US" sz="2200" dirty="0" smtClean="0"/>
              <a:t>	(</a:t>
            </a:r>
            <a:r>
              <a:rPr lang="en-US" sz="2200" dirty="0"/>
              <a:t>2) </a:t>
            </a:r>
            <a:r>
              <a:rPr lang="en-US" sz="2200" u="sng" dirty="0"/>
              <a:t>Any filing </a:t>
            </a:r>
            <a:r>
              <a:rPr lang="en-US" sz="2200" dirty="0"/>
              <a:t>that is </a:t>
            </a:r>
            <a:r>
              <a:rPr lang="en-US" sz="2200" u="sng" dirty="0"/>
              <a:t>equivalent to a regular national filing </a:t>
            </a:r>
            <a:r>
              <a:rPr lang="en-US" sz="2200" dirty="0" smtClean="0"/>
              <a:t>under the </a:t>
            </a:r>
            <a:r>
              <a:rPr lang="en-US" sz="2200" dirty="0"/>
              <a:t>domestic legislation of any country of the Union or </a:t>
            </a:r>
            <a:r>
              <a:rPr lang="en-US" sz="2200" dirty="0" smtClean="0"/>
              <a:t>under bilateral </a:t>
            </a:r>
            <a:r>
              <a:rPr lang="en-US" sz="2200" dirty="0"/>
              <a:t>or </a:t>
            </a:r>
            <a:r>
              <a:rPr lang="en-US" sz="2200" u="sng" dirty="0"/>
              <a:t>multilateral treaties </a:t>
            </a:r>
            <a:r>
              <a:rPr lang="en-US" sz="2200" dirty="0"/>
              <a:t>concluded between </a:t>
            </a:r>
            <a:r>
              <a:rPr lang="en-US" sz="2200" u="sng" dirty="0"/>
              <a:t>countries of </a:t>
            </a:r>
            <a:r>
              <a:rPr lang="en-US" sz="2200" u="sng" dirty="0" smtClean="0"/>
              <a:t>the Union </a:t>
            </a:r>
            <a:r>
              <a:rPr lang="en-US" sz="2200" dirty="0"/>
              <a:t>shall be recognized as giving rise to the right of priority.</a:t>
            </a:r>
          </a:p>
          <a:p>
            <a:pPr>
              <a:tabLst>
                <a:tab pos="893763" algn="l"/>
              </a:tabLst>
            </a:pPr>
            <a:r>
              <a:rPr lang="en-US" sz="2200" dirty="0" smtClean="0"/>
              <a:t>	(</a:t>
            </a:r>
            <a:r>
              <a:rPr lang="en-US" sz="2200" dirty="0"/>
              <a:t>3) By a regular national filing is meant </a:t>
            </a:r>
            <a:r>
              <a:rPr lang="en-US" sz="2200" u="sng" dirty="0"/>
              <a:t>any filing that is </a:t>
            </a:r>
            <a:r>
              <a:rPr lang="en-US" sz="2200" u="sng" dirty="0" smtClean="0"/>
              <a:t>adequate to </a:t>
            </a:r>
            <a:r>
              <a:rPr lang="en-US" sz="2200" u="sng" dirty="0"/>
              <a:t>establish the date </a:t>
            </a:r>
            <a:r>
              <a:rPr lang="en-US" sz="2200" dirty="0"/>
              <a:t>on which the application was filed in </a:t>
            </a:r>
            <a:r>
              <a:rPr lang="en-US" sz="2200" dirty="0" smtClean="0"/>
              <a:t>the country </a:t>
            </a:r>
            <a:r>
              <a:rPr lang="en-US" sz="2200" dirty="0"/>
              <a:t>concerned, </a:t>
            </a:r>
            <a:r>
              <a:rPr lang="en-US" sz="2200" u="sng" dirty="0"/>
              <a:t>whatever may be the subsequent fate</a:t>
            </a:r>
            <a:r>
              <a:rPr lang="en-US" sz="2200" dirty="0"/>
              <a:t> of </a:t>
            </a:r>
            <a:r>
              <a:rPr lang="en-US" sz="2200" dirty="0" smtClean="0"/>
              <a:t>the application</a:t>
            </a:r>
            <a:r>
              <a:rPr lang="en-US" sz="2200" dirty="0"/>
              <a:t>.</a:t>
            </a:r>
          </a:p>
        </p:txBody>
      </p:sp>
    </p:spTree>
    <p:extLst>
      <p:ext uri="{BB962C8B-B14F-4D97-AF65-F5344CB8AC3E}">
        <p14:creationId xmlns:p14="http://schemas.microsoft.com/office/powerpoint/2010/main" val="40087226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51520" y="116632"/>
            <a:ext cx="8568952" cy="936104"/>
          </a:xfrm>
        </p:spPr>
        <p:txBody>
          <a:bodyPr/>
          <a:lstStyle/>
          <a:p>
            <a:pPr eaLnBrk="1" hangingPunct="1"/>
            <a:r>
              <a:rPr lang="en-US" dirty="0" smtClean="0"/>
              <a:t/>
            </a:r>
            <a:br>
              <a:rPr lang="en-US" dirty="0" smtClean="0"/>
            </a:br>
            <a:r>
              <a:rPr lang="en-US" dirty="0" smtClean="0"/>
              <a:t>Paris Convention (2) </a:t>
            </a:r>
            <a:br>
              <a:rPr lang="en-US" dirty="0" smtClean="0"/>
            </a:br>
            <a:endParaRPr lang="en-US" dirty="0" smtClean="0"/>
          </a:p>
        </p:txBody>
      </p:sp>
      <p:sp>
        <p:nvSpPr>
          <p:cNvPr id="4" name="Rectangle 3"/>
          <p:cNvSpPr/>
          <p:nvPr/>
        </p:nvSpPr>
        <p:spPr>
          <a:xfrm>
            <a:off x="296416" y="1456323"/>
            <a:ext cx="8668072" cy="4708981"/>
          </a:xfrm>
          <a:prstGeom prst="rect">
            <a:avLst/>
          </a:prstGeom>
        </p:spPr>
        <p:txBody>
          <a:bodyPr wrap="square">
            <a:spAutoFit/>
          </a:bodyPr>
          <a:lstStyle/>
          <a:p>
            <a:r>
              <a:rPr lang="en-US" b="1" dirty="0"/>
              <a:t>Article 4 - Paragraph </a:t>
            </a:r>
            <a:r>
              <a:rPr lang="en-US" b="1" dirty="0" smtClean="0"/>
              <a:t>B</a:t>
            </a:r>
            <a:endParaRPr lang="en-US" dirty="0"/>
          </a:p>
          <a:p>
            <a:r>
              <a:rPr lang="en-US" dirty="0"/>
              <a:t>B. —Consequently, </a:t>
            </a:r>
            <a:r>
              <a:rPr lang="en-US" u="sng" dirty="0"/>
              <a:t>any subsequent filing </a:t>
            </a:r>
            <a:r>
              <a:rPr lang="en-US" dirty="0"/>
              <a:t>in any of the other </a:t>
            </a:r>
            <a:r>
              <a:rPr lang="en-US" dirty="0" smtClean="0"/>
              <a:t>countries of </a:t>
            </a:r>
            <a:r>
              <a:rPr lang="en-US" dirty="0"/>
              <a:t>the Union before the expiration of the periods referred to above </a:t>
            </a:r>
            <a:r>
              <a:rPr lang="en-US" u="sng" dirty="0" smtClean="0"/>
              <a:t>shall not </a:t>
            </a:r>
            <a:r>
              <a:rPr lang="en-US" u="sng" dirty="0"/>
              <a:t>be invalidated by reason of any acts accomplished in the interval</a:t>
            </a:r>
            <a:r>
              <a:rPr lang="en-US" dirty="0"/>
              <a:t>, </a:t>
            </a:r>
            <a:r>
              <a:rPr lang="en-US" dirty="0" smtClean="0"/>
              <a:t>in particular</a:t>
            </a:r>
            <a:r>
              <a:rPr lang="en-US" dirty="0"/>
              <a:t>, </a:t>
            </a:r>
            <a:r>
              <a:rPr lang="en-US" u="sng" dirty="0"/>
              <a:t>another filing</a:t>
            </a:r>
            <a:r>
              <a:rPr lang="en-US" dirty="0"/>
              <a:t>, </a:t>
            </a:r>
            <a:r>
              <a:rPr lang="en-US" u="sng" dirty="0"/>
              <a:t>the publication or exploitation</a:t>
            </a:r>
            <a:r>
              <a:rPr lang="en-US" dirty="0"/>
              <a:t> of the </a:t>
            </a:r>
            <a:r>
              <a:rPr lang="en-US" dirty="0" smtClean="0"/>
              <a:t>invention, the </a:t>
            </a:r>
            <a:r>
              <a:rPr lang="en-US" dirty="0"/>
              <a:t>putting on sale of copies of the design, or the use of the mark, </a:t>
            </a:r>
            <a:r>
              <a:rPr lang="en-US" dirty="0" smtClean="0"/>
              <a:t>and such </a:t>
            </a:r>
            <a:r>
              <a:rPr lang="en-US" dirty="0"/>
              <a:t>acts cannot give rise to any third-party right or any right </a:t>
            </a:r>
            <a:r>
              <a:rPr lang="en-US" dirty="0" smtClean="0"/>
              <a:t>of personal </a:t>
            </a:r>
            <a:r>
              <a:rPr lang="en-US" dirty="0"/>
              <a:t>possession. </a:t>
            </a:r>
            <a:r>
              <a:rPr lang="en-US" u="sng" dirty="0"/>
              <a:t>Rights acquired by third parties before the date </a:t>
            </a:r>
            <a:r>
              <a:rPr lang="en-US" u="sng" dirty="0" smtClean="0"/>
              <a:t>of the </a:t>
            </a:r>
            <a:r>
              <a:rPr lang="en-US" u="sng" dirty="0"/>
              <a:t>first application that serves as the basis for the right of priority </a:t>
            </a:r>
            <a:r>
              <a:rPr lang="en-US" u="sng" dirty="0" smtClean="0"/>
              <a:t>are reserved </a:t>
            </a:r>
            <a:r>
              <a:rPr lang="en-US" u="sng" dirty="0"/>
              <a:t>in accordance with the domestic legislation of each country </a:t>
            </a:r>
            <a:r>
              <a:rPr lang="en-US" u="sng" dirty="0" smtClean="0"/>
              <a:t>of the </a:t>
            </a:r>
            <a:r>
              <a:rPr lang="en-US" u="sng" dirty="0"/>
              <a:t>Union</a:t>
            </a:r>
            <a:r>
              <a:rPr lang="en-US" dirty="0"/>
              <a:t>.</a:t>
            </a:r>
          </a:p>
        </p:txBody>
      </p:sp>
    </p:spTree>
    <p:extLst>
      <p:ext uri="{BB962C8B-B14F-4D97-AF65-F5344CB8AC3E}">
        <p14:creationId xmlns:p14="http://schemas.microsoft.com/office/powerpoint/2010/main" val="20571516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251520" y="44624"/>
            <a:ext cx="8568952" cy="792088"/>
          </a:xfrm>
        </p:spPr>
        <p:txBody>
          <a:bodyPr/>
          <a:lstStyle/>
          <a:p>
            <a:pPr eaLnBrk="1" hangingPunct="1"/>
            <a:r>
              <a:rPr lang="en-US" dirty="0" smtClean="0"/>
              <a:t/>
            </a:r>
            <a:br>
              <a:rPr lang="en-US" dirty="0" smtClean="0"/>
            </a:br>
            <a:r>
              <a:rPr lang="en-US" dirty="0" smtClean="0"/>
              <a:t>Paris Convention (3) </a:t>
            </a:r>
            <a:br>
              <a:rPr lang="en-US" dirty="0" smtClean="0"/>
            </a:br>
            <a:endParaRPr lang="en-US" dirty="0" smtClean="0"/>
          </a:p>
        </p:txBody>
      </p:sp>
      <p:sp>
        <p:nvSpPr>
          <p:cNvPr id="5" name="Rectangle 4"/>
          <p:cNvSpPr/>
          <p:nvPr/>
        </p:nvSpPr>
        <p:spPr>
          <a:xfrm>
            <a:off x="277688" y="908720"/>
            <a:ext cx="8686800" cy="5401479"/>
          </a:xfrm>
          <a:prstGeom prst="rect">
            <a:avLst/>
          </a:prstGeom>
        </p:spPr>
        <p:txBody>
          <a:bodyPr wrap="square">
            <a:spAutoFit/>
          </a:bodyPr>
          <a:lstStyle/>
          <a:p>
            <a:r>
              <a:rPr lang="en-US" sz="2100" b="1" dirty="0"/>
              <a:t>Article 4 - Paragraph C</a:t>
            </a:r>
            <a:endParaRPr lang="en-US" sz="2100" dirty="0" smtClean="0"/>
          </a:p>
          <a:p>
            <a:pPr>
              <a:tabLst>
                <a:tab pos="627063" algn="l"/>
              </a:tabLst>
            </a:pPr>
            <a:r>
              <a:rPr lang="en-US" sz="1800" dirty="0" smtClean="0"/>
              <a:t>C</a:t>
            </a:r>
            <a:r>
              <a:rPr lang="en-US" sz="1800" dirty="0"/>
              <a:t>. — (1) The periods of priority referred to above shall be </a:t>
            </a:r>
            <a:r>
              <a:rPr lang="en-US" sz="1800" u="sng" dirty="0"/>
              <a:t>twelve </a:t>
            </a:r>
            <a:r>
              <a:rPr lang="en-US" sz="1800" u="sng" dirty="0" smtClean="0"/>
              <a:t>months for </a:t>
            </a:r>
            <a:r>
              <a:rPr lang="en-US" sz="1800" u="sng" dirty="0"/>
              <a:t>patents and utility models</a:t>
            </a:r>
            <a:r>
              <a:rPr lang="en-US" sz="1800" dirty="0"/>
              <a:t>, and six months for industrial designs </a:t>
            </a:r>
            <a:r>
              <a:rPr lang="en-US" sz="1800" dirty="0" smtClean="0"/>
              <a:t>and trademarks</a:t>
            </a:r>
            <a:r>
              <a:rPr lang="en-US" sz="1800" dirty="0"/>
              <a:t>.</a:t>
            </a:r>
          </a:p>
          <a:p>
            <a:pPr>
              <a:tabLst>
                <a:tab pos="627063" algn="l"/>
              </a:tabLst>
            </a:pPr>
            <a:r>
              <a:rPr lang="en-US" sz="1800" dirty="0" smtClean="0"/>
              <a:t>	(</a:t>
            </a:r>
            <a:r>
              <a:rPr lang="en-US" sz="1800" dirty="0"/>
              <a:t>2) These periods </a:t>
            </a:r>
            <a:r>
              <a:rPr lang="en-US" sz="1800" u="sng" dirty="0"/>
              <a:t>shall start from the date of filing of the </a:t>
            </a:r>
            <a:r>
              <a:rPr lang="en-US" sz="1800" u="sng" dirty="0" smtClean="0"/>
              <a:t>first application</a:t>
            </a:r>
            <a:r>
              <a:rPr lang="en-US" sz="1800" dirty="0"/>
              <a:t>; the day of filing shall not be included in the period.</a:t>
            </a:r>
          </a:p>
          <a:p>
            <a:pPr>
              <a:tabLst>
                <a:tab pos="627063" algn="l"/>
              </a:tabLst>
            </a:pPr>
            <a:r>
              <a:rPr lang="en-US" sz="1800" dirty="0" smtClean="0"/>
              <a:t>	(</a:t>
            </a:r>
            <a:r>
              <a:rPr lang="en-US" sz="1800" dirty="0"/>
              <a:t>3) If the last day of the period is an official holiday, or a day </a:t>
            </a:r>
            <a:r>
              <a:rPr lang="en-US" sz="1800" dirty="0" smtClean="0"/>
              <a:t>when the </a:t>
            </a:r>
            <a:r>
              <a:rPr lang="en-US" sz="1800" dirty="0"/>
              <a:t>Office </a:t>
            </a:r>
            <a:r>
              <a:rPr lang="en-US" sz="1800" u="sng" dirty="0"/>
              <a:t>is not open for the filing of applications in the country </a:t>
            </a:r>
            <a:r>
              <a:rPr lang="en-US" sz="1800" u="sng" dirty="0" smtClean="0"/>
              <a:t>where protection </a:t>
            </a:r>
            <a:r>
              <a:rPr lang="en-US" sz="1800" u="sng" dirty="0"/>
              <a:t>is claimed</a:t>
            </a:r>
            <a:r>
              <a:rPr lang="en-US" sz="1800" dirty="0"/>
              <a:t>, the period shall be extended until the first </a:t>
            </a:r>
            <a:r>
              <a:rPr lang="en-US" sz="1800" dirty="0" smtClean="0"/>
              <a:t>following working </a:t>
            </a:r>
            <a:r>
              <a:rPr lang="en-US" sz="1800" dirty="0"/>
              <a:t>day.</a:t>
            </a:r>
          </a:p>
          <a:p>
            <a:pPr>
              <a:tabLst>
                <a:tab pos="627063" algn="l"/>
              </a:tabLst>
            </a:pPr>
            <a:r>
              <a:rPr lang="en-US" sz="1800" dirty="0" smtClean="0"/>
              <a:t>	(</a:t>
            </a:r>
            <a:r>
              <a:rPr lang="en-US" sz="1800" dirty="0"/>
              <a:t>4) A </a:t>
            </a:r>
            <a:r>
              <a:rPr lang="en-US" sz="1800" u="sng" dirty="0"/>
              <a:t>subsequent application</a:t>
            </a:r>
            <a:r>
              <a:rPr lang="en-US" sz="1800" dirty="0"/>
              <a:t> concerning the </a:t>
            </a:r>
            <a:r>
              <a:rPr lang="en-US" sz="1800" u="sng" dirty="0"/>
              <a:t>same subject as </a:t>
            </a:r>
            <a:r>
              <a:rPr lang="en-US" sz="1800" u="sng" dirty="0" smtClean="0"/>
              <a:t>a previous </a:t>
            </a:r>
            <a:r>
              <a:rPr lang="en-US" sz="1800" u="sng" dirty="0"/>
              <a:t>first application</a:t>
            </a:r>
            <a:r>
              <a:rPr lang="en-US" sz="1800" dirty="0"/>
              <a:t> within the meaning of paragraph (2), above, </a:t>
            </a:r>
            <a:r>
              <a:rPr lang="en-US" sz="1800" dirty="0" smtClean="0"/>
              <a:t>filed in </a:t>
            </a:r>
            <a:r>
              <a:rPr lang="en-US" sz="1800" dirty="0"/>
              <a:t>the </a:t>
            </a:r>
            <a:r>
              <a:rPr lang="en-US" sz="1800" u="sng" dirty="0"/>
              <a:t>same country</a:t>
            </a:r>
            <a:r>
              <a:rPr lang="en-US" sz="1800" dirty="0"/>
              <a:t> of the Union, shall be </a:t>
            </a:r>
            <a:r>
              <a:rPr lang="en-US" sz="1800" u="sng" dirty="0"/>
              <a:t>considered as the </a:t>
            </a:r>
            <a:r>
              <a:rPr lang="en-US" sz="1800" u="sng" dirty="0" smtClean="0"/>
              <a:t>first application</a:t>
            </a:r>
            <a:r>
              <a:rPr lang="en-US" sz="1800" dirty="0"/>
              <a:t>, of which the filing date shall be </a:t>
            </a:r>
            <a:r>
              <a:rPr lang="en-US" sz="1800" u="sng" dirty="0"/>
              <a:t>the starting point of the </a:t>
            </a:r>
            <a:r>
              <a:rPr lang="en-US" sz="1800" u="sng" dirty="0" smtClean="0"/>
              <a:t>period of priority</a:t>
            </a:r>
            <a:r>
              <a:rPr lang="en-US" sz="1800" dirty="0" smtClean="0"/>
              <a:t>, if</a:t>
            </a:r>
            <a:r>
              <a:rPr lang="en-US" sz="1800" dirty="0"/>
              <a:t>, at the time of filing the subsequent application, </a:t>
            </a:r>
            <a:r>
              <a:rPr lang="en-US" sz="1800" u="sng" dirty="0"/>
              <a:t>the </a:t>
            </a:r>
            <a:r>
              <a:rPr lang="en-US" sz="1800" u="sng" dirty="0" smtClean="0"/>
              <a:t>said previous </a:t>
            </a:r>
            <a:r>
              <a:rPr lang="en-US" sz="1800" u="sng" dirty="0"/>
              <a:t>application has been withdrawn, abandoned, or refused, </a:t>
            </a:r>
            <a:r>
              <a:rPr lang="en-US" sz="1800" u="sng" dirty="0" smtClean="0"/>
              <a:t>without having </a:t>
            </a:r>
            <a:r>
              <a:rPr lang="en-US" sz="1800" u="sng" dirty="0"/>
              <a:t>been laid open to public inspection</a:t>
            </a:r>
            <a:r>
              <a:rPr lang="en-US" sz="1800" dirty="0"/>
              <a:t> </a:t>
            </a:r>
            <a:r>
              <a:rPr lang="en-US" sz="1800" u="sng" dirty="0"/>
              <a:t>and without leaving any </a:t>
            </a:r>
            <a:r>
              <a:rPr lang="en-US" sz="1800" u="sng" dirty="0" smtClean="0"/>
              <a:t>rights outstanding</a:t>
            </a:r>
            <a:r>
              <a:rPr lang="en-US" sz="1800" dirty="0"/>
              <a:t>, and </a:t>
            </a:r>
            <a:r>
              <a:rPr lang="en-US" sz="1800" u="sng" dirty="0"/>
              <a:t>if it has not yet served as a basis for claiming a right </a:t>
            </a:r>
            <a:r>
              <a:rPr lang="en-US" sz="1800" u="sng" dirty="0" smtClean="0"/>
              <a:t>of priority</a:t>
            </a:r>
            <a:r>
              <a:rPr lang="en-US" sz="1800" dirty="0"/>
              <a:t>. The previous application </a:t>
            </a:r>
            <a:r>
              <a:rPr lang="en-US" sz="1800" u="sng" dirty="0"/>
              <a:t>may not thereafter serve</a:t>
            </a:r>
            <a:r>
              <a:rPr lang="en-US" sz="1800" dirty="0"/>
              <a:t> as a basis </a:t>
            </a:r>
            <a:r>
              <a:rPr lang="en-US" sz="1800" dirty="0" smtClean="0"/>
              <a:t>for claiming </a:t>
            </a:r>
            <a:r>
              <a:rPr lang="en-US" sz="1800" dirty="0"/>
              <a:t>a right of priority.</a:t>
            </a:r>
          </a:p>
        </p:txBody>
      </p:sp>
    </p:spTree>
    <p:extLst>
      <p:ext uri="{BB962C8B-B14F-4D97-AF65-F5344CB8AC3E}">
        <p14:creationId xmlns:p14="http://schemas.microsoft.com/office/powerpoint/2010/main" val="3022660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9512" y="44624"/>
            <a:ext cx="8568952" cy="792088"/>
          </a:xfrm>
        </p:spPr>
        <p:txBody>
          <a:bodyPr/>
          <a:lstStyle/>
          <a:p>
            <a:pPr eaLnBrk="1" hangingPunct="1"/>
            <a:r>
              <a:rPr lang="en-US" dirty="0" smtClean="0"/>
              <a:t/>
            </a:r>
            <a:br>
              <a:rPr lang="en-US" dirty="0" smtClean="0"/>
            </a:br>
            <a:r>
              <a:rPr lang="en-US" dirty="0" smtClean="0"/>
              <a:t>Paris Convention (4) </a:t>
            </a:r>
            <a:br>
              <a:rPr lang="en-US" dirty="0" smtClean="0"/>
            </a:br>
            <a:endParaRPr lang="en-US" dirty="0" smtClean="0"/>
          </a:p>
        </p:txBody>
      </p:sp>
      <p:sp>
        <p:nvSpPr>
          <p:cNvPr id="4" name="Rectangle 3"/>
          <p:cNvSpPr/>
          <p:nvPr/>
        </p:nvSpPr>
        <p:spPr>
          <a:xfrm>
            <a:off x="201488" y="923230"/>
            <a:ext cx="8763000" cy="5386090"/>
          </a:xfrm>
          <a:prstGeom prst="rect">
            <a:avLst/>
          </a:prstGeom>
        </p:spPr>
        <p:txBody>
          <a:bodyPr wrap="square">
            <a:spAutoFit/>
          </a:bodyPr>
          <a:lstStyle/>
          <a:p>
            <a:r>
              <a:rPr lang="en-US" sz="1600" b="1" dirty="0"/>
              <a:t>Article 4 - Paragraph </a:t>
            </a:r>
            <a:r>
              <a:rPr lang="en-US" sz="1600" b="1" dirty="0" smtClean="0"/>
              <a:t>D</a:t>
            </a:r>
          </a:p>
          <a:p>
            <a:pPr>
              <a:tabLst>
                <a:tab pos="627063" algn="l"/>
              </a:tabLst>
            </a:pPr>
            <a:r>
              <a:rPr lang="en-US" sz="1600" dirty="0"/>
              <a:t>D. — </a:t>
            </a:r>
            <a:r>
              <a:rPr lang="en-US" sz="1600" dirty="0" smtClean="0"/>
              <a:t>	(</a:t>
            </a:r>
            <a:r>
              <a:rPr lang="en-US" sz="1600" dirty="0"/>
              <a:t>1) Any person desiring to take advantage of the priority of a previous </a:t>
            </a:r>
            <a:r>
              <a:rPr lang="en-US" sz="1600" dirty="0" smtClean="0"/>
              <a:t>filing </a:t>
            </a:r>
            <a:r>
              <a:rPr lang="en-US" sz="1600" u="sng" dirty="0" smtClean="0"/>
              <a:t>shall </a:t>
            </a:r>
            <a:r>
              <a:rPr lang="en-US" sz="1600" u="sng" dirty="0"/>
              <a:t>be required to make a declaration</a:t>
            </a:r>
            <a:r>
              <a:rPr lang="en-US" sz="1600" dirty="0"/>
              <a:t> indicating </a:t>
            </a:r>
            <a:r>
              <a:rPr lang="en-US" sz="1600" u="sng" dirty="0"/>
              <a:t>the date of such filing</a:t>
            </a:r>
            <a:r>
              <a:rPr lang="en-US" sz="1600" dirty="0"/>
              <a:t> and </a:t>
            </a:r>
            <a:r>
              <a:rPr lang="en-US" sz="1600" u="sng" dirty="0" smtClean="0"/>
              <a:t>the country</a:t>
            </a:r>
            <a:r>
              <a:rPr lang="en-US" sz="1600" dirty="0" smtClean="0"/>
              <a:t> </a:t>
            </a:r>
            <a:r>
              <a:rPr lang="en-US" sz="1600" dirty="0"/>
              <a:t>in which it was made. Each country shall determine the latest date </a:t>
            </a:r>
            <a:r>
              <a:rPr lang="en-US" sz="1600" dirty="0" smtClean="0"/>
              <a:t>on which </a:t>
            </a:r>
            <a:r>
              <a:rPr lang="en-US" sz="1600" dirty="0"/>
              <a:t>such declaration must be made.</a:t>
            </a:r>
          </a:p>
          <a:p>
            <a:pPr>
              <a:tabLst>
                <a:tab pos="627063" algn="l"/>
              </a:tabLst>
            </a:pPr>
            <a:r>
              <a:rPr lang="en-US" sz="1600" dirty="0" smtClean="0"/>
              <a:t>	(</a:t>
            </a:r>
            <a:r>
              <a:rPr lang="en-US" sz="1600" dirty="0"/>
              <a:t>2) These particulars shall be mentioned in the publications issued by </a:t>
            </a:r>
            <a:r>
              <a:rPr lang="en-US" sz="1600" dirty="0" smtClean="0"/>
              <a:t>the competent </a:t>
            </a:r>
            <a:r>
              <a:rPr lang="en-US" sz="1600" dirty="0"/>
              <a:t>authority, and in particular in the patents and the specifications </a:t>
            </a:r>
            <a:r>
              <a:rPr lang="en-US" sz="1600" dirty="0" smtClean="0"/>
              <a:t>relating thereto</a:t>
            </a:r>
            <a:r>
              <a:rPr lang="en-US" sz="1600" dirty="0"/>
              <a:t>.</a:t>
            </a:r>
          </a:p>
          <a:p>
            <a:pPr>
              <a:tabLst>
                <a:tab pos="627063" algn="l"/>
              </a:tabLst>
            </a:pPr>
            <a:r>
              <a:rPr lang="en-US" sz="1600" dirty="0" smtClean="0"/>
              <a:t>	(</a:t>
            </a:r>
            <a:r>
              <a:rPr lang="en-US" sz="1600" dirty="0"/>
              <a:t>3) The countries of the Union may require any person making a </a:t>
            </a:r>
            <a:r>
              <a:rPr lang="en-US" sz="1600" dirty="0" smtClean="0"/>
              <a:t>declaration of </a:t>
            </a:r>
            <a:r>
              <a:rPr lang="en-US" sz="1600" dirty="0"/>
              <a:t>priority to produce a copy of the application (description, drawings, etc</a:t>
            </a:r>
            <a:r>
              <a:rPr lang="en-US" sz="1600" dirty="0" smtClean="0"/>
              <a:t>.) previously </a:t>
            </a:r>
            <a:r>
              <a:rPr lang="en-US" sz="1600" dirty="0"/>
              <a:t>filed. The copy, </a:t>
            </a:r>
            <a:r>
              <a:rPr lang="en-US" sz="1600" u="sng" dirty="0"/>
              <a:t>certified as correct by the authority which received </a:t>
            </a:r>
            <a:r>
              <a:rPr lang="en-US" sz="1600" u="sng" dirty="0" smtClean="0"/>
              <a:t>such application</a:t>
            </a:r>
            <a:r>
              <a:rPr lang="en-US" sz="1600" dirty="0" smtClean="0"/>
              <a:t>, shall </a:t>
            </a:r>
            <a:r>
              <a:rPr lang="en-US" sz="1600" dirty="0"/>
              <a:t>not require any authentication, and may in any case be </a:t>
            </a:r>
            <a:r>
              <a:rPr lang="en-US" sz="1600" dirty="0" smtClean="0"/>
              <a:t>filed, without </a:t>
            </a:r>
            <a:r>
              <a:rPr lang="en-US" sz="1600" dirty="0"/>
              <a:t>fee, at any time within three months of the filing of the </a:t>
            </a:r>
            <a:r>
              <a:rPr lang="en-US" sz="1600" dirty="0" smtClean="0"/>
              <a:t>subsequent application</a:t>
            </a:r>
            <a:r>
              <a:rPr lang="en-US" sz="1600" dirty="0"/>
              <a:t>. They may require it to be accompanied by a certificate from the </a:t>
            </a:r>
            <a:r>
              <a:rPr lang="en-US" sz="1600" dirty="0" smtClean="0"/>
              <a:t>same authority </a:t>
            </a:r>
            <a:r>
              <a:rPr lang="en-US" sz="1600" dirty="0"/>
              <a:t>showing the date of filing, and by a translation.</a:t>
            </a:r>
          </a:p>
          <a:p>
            <a:pPr>
              <a:tabLst>
                <a:tab pos="627063" algn="l"/>
              </a:tabLst>
            </a:pPr>
            <a:r>
              <a:rPr lang="en-US" sz="1600" dirty="0" smtClean="0"/>
              <a:t>	(</a:t>
            </a:r>
            <a:r>
              <a:rPr lang="en-US" sz="1600" dirty="0"/>
              <a:t>4) </a:t>
            </a:r>
            <a:r>
              <a:rPr lang="en-US" sz="1600" u="sng" dirty="0"/>
              <a:t>No other formalities</a:t>
            </a:r>
            <a:r>
              <a:rPr lang="en-US" sz="1600" dirty="0"/>
              <a:t> may be required for the declaration of priority at </a:t>
            </a:r>
            <a:r>
              <a:rPr lang="en-US" sz="1600" u="sng" dirty="0" smtClean="0"/>
              <a:t>the time </a:t>
            </a:r>
            <a:r>
              <a:rPr lang="en-US" sz="1600" u="sng" dirty="0"/>
              <a:t>of filing the application</a:t>
            </a:r>
            <a:r>
              <a:rPr lang="en-US" sz="1600" dirty="0"/>
              <a:t>. Each country of the Union shall determine </a:t>
            </a:r>
            <a:r>
              <a:rPr lang="en-US" sz="1600" dirty="0" smtClean="0"/>
              <a:t>the consequences </a:t>
            </a:r>
            <a:r>
              <a:rPr lang="en-US" sz="1600" dirty="0"/>
              <a:t>of failure to comply with the formalities prescribed by this </a:t>
            </a:r>
            <a:r>
              <a:rPr lang="en-US" sz="1600" dirty="0" smtClean="0"/>
              <a:t>Article, but </a:t>
            </a:r>
            <a:r>
              <a:rPr lang="en-US" sz="1600" dirty="0"/>
              <a:t>such consequences shall in no case go beyond the loss of the right of priority.</a:t>
            </a:r>
          </a:p>
          <a:p>
            <a:pPr>
              <a:tabLst>
                <a:tab pos="627063" algn="l"/>
              </a:tabLst>
            </a:pPr>
            <a:r>
              <a:rPr lang="en-US" sz="1600" dirty="0" smtClean="0"/>
              <a:t>	(</a:t>
            </a:r>
            <a:r>
              <a:rPr lang="en-US" sz="1600" dirty="0"/>
              <a:t>5) Subsequently, further proof may be required. Any person who </a:t>
            </a:r>
            <a:r>
              <a:rPr lang="en-US" sz="1600" dirty="0" smtClean="0"/>
              <a:t>avails himself </a:t>
            </a:r>
            <a:r>
              <a:rPr lang="en-US" sz="1600" dirty="0"/>
              <a:t>of the priority of a previous application </a:t>
            </a:r>
            <a:r>
              <a:rPr lang="en-US" sz="1600" u="sng" dirty="0"/>
              <a:t>shall be required to specify </a:t>
            </a:r>
            <a:r>
              <a:rPr lang="en-US" sz="1600" u="sng" dirty="0" smtClean="0"/>
              <a:t>the number </a:t>
            </a:r>
            <a:r>
              <a:rPr lang="en-US" sz="1600" u="sng" dirty="0"/>
              <a:t>of that application</a:t>
            </a:r>
            <a:r>
              <a:rPr lang="en-US" sz="1600" dirty="0"/>
              <a:t>; this </a:t>
            </a:r>
            <a:r>
              <a:rPr lang="en-US" sz="1600" u="sng" dirty="0"/>
              <a:t>number shall be published</a:t>
            </a:r>
            <a:r>
              <a:rPr lang="en-US" sz="1600" dirty="0"/>
              <a:t> as provided for </a:t>
            </a:r>
            <a:r>
              <a:rPr lang="en-US" sz="1600" dirty="0" smtClean="0"/>
              <a:t>by paragraph </a:t>
            </a:r>
            <a:r>
              <a:rPr lang="en-US" sz="1600" dirty="0"/>
              <a:t>(2), above.</a:t>
            </a:r>
          </a:p>
        </p:txBody>
      </p:sp>
    </p:spTree>
    <p:extLst>
      <p:ext uri="{BB962C8B-B14F-4D97-AF65-F5344CB8AC3E}">
        <p14:creationId xmlns:p14="http://schemas.microsoft.com/office/powerpoint/2010/main" val="36280634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9512" y="44624"/>
            <a:ext cx="8568952" cy="792088"/>
          </a:xfrm>
        </p:spPr>
        <p:txBody>
          <a:bodyPr/>
          <a:lstStyle/>
          <a:p>
            <a:pPr eaLnBrk="1" hangingPunct="1"/>
            <a:r>
              <a:rPr lang="en-US" dirty="0" smtClean="0"/>
              <a:t/>
            </a:r>
            <a:br>
              <a:rPr lang="en-US" dirty="0" smtClean="0"/>
            </a:br>
            <a:r>
              <a:rPr lang="en-US" dirty="0" smtClean="0"/>
              <a:t>Paris Convention (5) </a:t>
            </a:r>
            <a:br>
              <a:rPr lang="en-US" dirty="0" smtClean="0"/>
            </a:br>
            <a:endParaRPr lang="en-US" dirty="0" smtClean="0"/>
          </a:p>
        </p:txBody>
      </p:sp>
      <p:sp>
        <p:nvSpPr>
          <p:cNvPr id="5" name="Rectangle 4"/>
          <p:cNvSpPr/>
          <p:nvPr/>
        </p:nvSpPr>
        <p:spPr>
          <a:xfrm>
            <a:off x="188912" y="908720"/>
            <a:ext cx="8991600" cy="5539978"/>
          </a:xfrm>
          <a:prstGeom prst="rect">
            <a:avLst/>
          </a:prstGeom>
        </p:spPr>
        <p:txBody>
          <a:bodyPr wrap="square">
            <a:spAutoFit/>
          </a:bodyPr>
          <a:lstStyle/>
          <a:p>
            <a:r>
              <a:rPr lang="en-US" b="1" dirty="0"/>
              <a:t>Article 4 - Paragraphs E and </a:t>
            </a:r>
            <a:r>
              <a:rPr lang="en-US" b="1" dirty="0" smtClean="0"/>
              <a:t>F</a:t>
            </a:r>
          </a:p>
          <a:p>
            <a:r>
              <a:rPr lang="en-US" sz="2000" dirty="0"/>
              <a:t>E. — (1) Where an industrial design is filed in a country by virtue of a right </a:t>
            </a:r>
            <a:r>
              <a:rPr lang="en-US" sz="2000" dirty="0" smtClean="0"/>
              <a:t>of priority </a:t>
            </a:r>
            <a:r>
              <a:rPr lang="en-US" sz="2000" dirty="0"/>
              <a:t>based on the filing of a utility model, the period of priority shall be </a:t>
            </a:r>
            <a:r>
              <a:rPr lang="en-US" sz="2000" dirty="0" smtClean="0"/>
              <a:t>the same </a:t>
            </a:r>
            <a:r>
              <a:rPr lang="en-US" sz="2000" dirty="0"/>
              <a:t>as that fixed for industrial designs.</a:t>
            </a:r>
          </a:p>
          <a:p>
            <a:pPr>
              <a:tabLst>
                <a:tab pos="627063" algn="l"/>
              </a:tabLst>
            </a:pPr>
            <a:r>
              <a:rPr lang="en-US" sz="2000" dirty="0" smtClean="0"/>
              <a:t>	(</a:t>
            </a:r>
            <a:r>
              <a:rPr lang="en-US" sz="2000" dirty="0"/>
              <a:t>2) Furthermore, </a:t>
            </a:r>
            <a:r>
              <a:rPr lang="en-US" sz="2000" u="sng" dirty="0"/>
              <a:t>it is permissible to file a utility model</a:t>
            </a:r>
            <a:r>
              <a:rPr lang="en-US" sz="2000" dirty="0"/>
              <a:t> in a country by </a:t>
            </a:r>
            <a:r>
              <a:rPr lang="en-US" sz="2000" dirty="0" smtClean="0"/>
              <a:t>virtue of </a:t>
            </a:r>
            <a:r>
              <a:rPr lang="en-US" sz="2000" dirty="0"/>
              <a:t>a right of priority </a:t>
            </a:r>
            <a:r>
              <a:rPr lang="en-US" sz="2000" u="sng" dirty="0"/>
              <a:t>based on the filing of a patent application</a:t>
            </a:r>
            <a:r>
              <a:rPr lang="en-US" sz="2000" dirty="0"/>
              <a:t>, and vice versa.</a:t>
            </a:r>
          </a:p>
          <a:p>
            <a:r>
              <a:rPr lang="en-US" sz="2000" dirty="0"/>
              <a:t>F. — </a:t>
            </a:r>
            <a:r>
              <a:rPr lang="en-US" sz="2000" u="sng" dirty="0"/>
              <a:t>No country</a:t>
            </a:r>
            <a:r>
              <a:rPr lang="en-US" sz="2000" dirty="0"/>
              <a:t> of the Union </a:t>
            </a:r>
            <a:r>
              <a:rPr lang="en-US" sz="2000" u="sng" dirty="0"/>
              <a:t>may refuse a priority</a:t>
            </a:r>
            <a:r>
              <a:rPr lang="en-US" sz="2000" dirty="0"/>
              <a:t> or a patent application on </a:t>
            </a:r>
            <a:r>
              <a:rPr lang="en-US" sz="2000" dirty="0" smtClean="0"/>
              <a:t>the ground </a:t>
            </a:r>
            <a:r>
              <a:rPr lang="en-US" sz="2000" dirty="0"/>
              <a:t>that the applicant claims </a:t>
            </a:r>
            <a:r>
              <a:rPr lang="en-US" sz="2000" u="sng" dirty="0"/>
              <a:t>multiple priorities</a:t>
            </a:r>
            <a:r>
              <a:rPr lang="en-US" sz="2000" dirty="0"/>
              <a:t>, even if they originate </a:t>
            </a:r>
            <a:r>
              <a:rPr lang="en-US" sz="2000" dirty="0" smtClean="0"/>
              <a:t>in different </a:t>
            </a:r>
            <a:r>
              <a:rPr lang="en-US" sz="2000" dirty="0"/>
              <a:t>countries, or on the ground that an application claiming one or </a:t>
            </a:r>
            <a:r>
              <a:rPr lang="en-US" sz="2000" dirty="0" smtClean="0"/>
              <a:t>more priorities </a:t>
            </a:r>
            <a:r>
              <a:rPr lang="en-US" sz="2000" u="sng" dirty="0"/>
              <a:t>contains one or more elements that were not included in the </a:t>
            </a:r>
            <a:r>
              <a:rPr lang="en-US" sz="2000" u="sng" dirty="0" smtClean="0"/>
              <a:t>application or </a:t>
            </a:r>
            <a:r>
              <a:rPr lang="en-US" sz="2000" u="sng" dirty="0"/>
              <a:t>applications</a:t>
            </a:r>
            <a:r>
              <a:rPr lang="en-US" sz="2000" dirty="0"/>
              <a:t> whose priority is claimed, </a:t>
            </a:r>
            <a:r>
              <a:rPr lang="en-US" sz="2000" u="sng" dirty="0"/>
              <a:t>provided that</a:t>
            </a:r>
            <a:r>
              <a:rPr lang="en-US" sz="2000" dirty="0"/>
              <a:t>, in both cases, </a:t>
            </a:r>
            <a:r>
              <a:rPr lang="en-US" sz="2000" u="sng" dirty="0"/>
              <a:t>there </a:t>
            </a:r>
            <a:r>
              <a:rPr lang="en-US" sz="2000" u="sng" dirty="0" smtClean="0"/>
              <a:t>is unity </a:t>
            </a:r>
            <a:r>
              <a:rPr lang="en-US" sz="2000" u="sng" dirty="0"/>
              <a:t>of invention</a:t>
            </a:r>
            <a:r>
              <a:rPr lang="en-US" sz="2000" dirty="0"/>
              <a:t> within the meaning of the law of the country. With respect to </a:t>
            </a:r>
            <a:r>
              <a:rPr lang="en-US" sz="2000" dirty="0" smtClean="0"/>
              <a:t>the </a:t>
            </a:r>
            <a:r>
              <a:rPr lang="en-US" sz="2000" u="sng" dirty="0" smtClean="0"/>
              <a:t>elements </a:t>
            </a:r>
            <a:r>
              <a:rPr lang="en-US" sz="2000" u="sng" dirty="0"/>
              <a:t>not included</a:t>
            </a:r>
            <a:r>
              <a:rPr lang="en-US" sz="2000" dirty="0"/>
              <a:t> in the application or applications whose priority is </a:t>
            </a:r>
            <a:r>
              <a:rPr lang="en-US" sz="2000" dirty="0" smtClean="0"/>
              <a:t>claimed, the </a:t>
            </a:r>
            <a:r>
              <a:rPr lang="en-US" sz="2000" u="sng" dirty="0"/>
              <a:t>filing</a:t>
            </a:r>
            <a:r>
              <a:rPr lang="en-US" sz="2000" dirty="0"/>
              <a:t> </a:t>
            </a:r>
            <a:r>
              <a:rPr lang="en-US" sz="2000" u="sng" dirty="0"/>
              <a:t>of the subsequent application</a:t>
            </a:r>
            <a:r>
              <a:rPr lang="en-US" sz="2000" dirty="0"/>
              <a:t> </a:t>
            </a:r>
            <a:r>
              <a:rPr lang="en-US" sz="2000" u="sng" dirty="0"/>
              <a:t>shall give rise to a right of priority</a:t>
            </a:r>
            <a:r>
              <a:rPr lang="en-US" sz="2000" dirty="0"/>
              <a:t> </a:t>
            </a:r>
            <a:r>
              <a:rPr lang="en-US" sz="2000" dirty="0" smtClean="0"/>
              <a:t>under ordinary </a:t>
            </a:r>
            <a:r>
              <a:rPr lang="en-US" sz="2000" dirty="0"/>
              <a:t>conditions.</a:t>
            </a:r>
          </a:p>
        </p:txBody>
      </p:sp>
    </p:spTree>
    <p:extLst>
      <p:ext uri="{BB962C8B-B14F-4D97-AF65-F5344CB8AC3E}">
        <p14:creationId xmlns:p14="http://schemas.microsoft.com/office/powerpoint/2010/main" val="1299279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9512" y="44624"/>
            <a:ext cx="8568952" cy="792088"/>
          </a:xfrm>
        </p:spPr>
        <p:txBody>
          <a:bodyPr/>
          <a:lstStyle/>
          <a:p>
            <a:pPr eaLnBrk="1" hangingPunct="1"/>
            <a:r>
              <a:rPr lang="en-US" dirty="0" smtClean="0"/>
              <a:t/>
            </a:r>
            <a:br>
              <a:rPr lang="en-US" dirty="0" smtClean="0"/>
            </a:br>
            <a:r>
              <a:rPr lang="en-US" dirty="0" smtClean="0"/>
              <a:t>Paris Convention (6) </a:t>
            </a:r>
            <a:br>
              <a:rPr lang="en-US" dirty="0" smtClean="0"/>
            </a:br>
            <a:endParaRPr lang="en-US" dirty="0" smtClean="0"/>
          </a:p>
        </p:txBody>
      </p:sp>
      <p:sp>
        <p:nvSpPr>
          <p:cNvPr id="4" name="Rectangle 3"/>
          <p:cNvSpPr/>
          <p:nvPr/>
        </p:nvSpPr>
        <p:spPr>
          <a:xfrm>
            <a:off x="201488" y="908720"/>
            <a:ext cx="8763000" cy="5747727"/>
          </a:xfrm>
          <a:prstGeom prst="rect">
            <a:avLst/>
          </a:prstGeom>
        </p:spPr>
        <p:txBody>
          <a:bodyPr wrap="square">
            <a:spAutoFit/>
          </a:bodyPr>
          <a:lstStyle/>
          <a:p>
            <a:r>
              <a:rPr lang="en-US" sz="2100" b="1" dirty="0"/>
              <a:t>Article 4 - paragraphs </a:t>
            </a:r>
            <a:r>
              <a:rPr lang="en-US" sz="2100" b="1" dirty="0" smtClean="0"/>
              <a:t>G and H</a:t>
            </a:r>
            <a:endParaRPr lang="en-US" sz="2100" dirty="0" smtClean="0"/>
          </a:p>
          <a:p>
            <a:pPr>
              <a:tabLst>
                <a:tab pos="801688" algn="l"/>
              </a:tabLst>
            </a:pPr>
            <a:r>
              <a:rPr lang="en-US" sz="2100" dirty="0" smtClean="0"/>
              <a:t>G</a:t>
            </a:r>
            <a:r>
              <a:rPr lang="en-US" sz="2100" dirty="0"/>
              <a:t>. — </a:t>
            </a:r>
            <a:r>
              <a:rPr lang="en-US" sz="2100" dirty="0" smtClean="0"/>
              <a:t>	(</a:t>
            </a:r>
            <a:r>
              <a:rPr lang="en-US" sz="2100" dirty="0"/>
              <a:t>1) If the examination reveals that an application for a patent </a:t>
            </a:r>
            <a:r>
              <a:rPr lang="en-US" sz="2100" dirty="0" smtClean="0"/>
              <a:t>contains </a:t>
            </a:r>
            <a:r>
              <a:rPr lang="en-US" sz="2100" u="sng" dirty="0" smtClean="0"/>
              <a:t>more </a:t>
            </a:r>
            <a:r>
              <a:rPr lang="en-US" sz="2100" u="sng" dirty="0"/>
              <a:t>than one invention</a:t>
            </a:r>
            <a:r>
              <a:rPr lang="en-US" sz="2100" dirty="0"/>
              <a:t>, the applicant </a:t>
            </a:r>
            <a:r>
              <a:rPr lang="en-US" sz="2100" u="sng" dirty="0"/>
              <a:t>may divide</a:t>
            </a:r>
            <a:r>
              <a:rPr lang="en-US" sz="2100" dirty="0"/>
              <a:t> the application into </a:t>
            </a:r>
            <a:r>
              <a:rPr lang="en-US" sz="2100" dirty="0" smtClean="0"/>
              <a:t>a certain </a:t>
            </a:r>
            <a:r>
              <a:rPr lang="en-US" sz="2100" dirty="0"/>
              <a:t>number of divisional applications and </a:t>
            </a:r>
            <a:r>
              <a:rPr lang="en-US" sz="2100" u="sng" dirty="0"/>
              <a:t>preserve as the date</a:t>
            </a:r>
            <a:r>
              <a:rPr lang="en-US" sz="2100" dirty="0"/>
              <a:t> of </a:t>
            </a:r>
            <a:r>
              <a:rPr lang="en-US" sz="2100" dirty="0" smtClean="0"/>
              <a:t>each the </a:t>
            </a:r>
            <a:r>
              <a:rPr lang="en-US" sz="2100" dirty="0"/>
              <a:t>date of the initial application and </a:t>
            </a:r>
            <a:r>
              <a:rPr lang="en-US" sz="2100" u="sng" dirty="0"/>
              <a:t>the benefit of the right of priority</a:t>
            </a:r>
            <a:r>
              <a:rPr lang="en-US" sz="2100" dirty="0"/>
              <a:t>, </a:t>
            </a:r>
            <a:r>
              <a:rPr lang="en-US" sz="2100" dirty="0" smtClean="0"/>
              <a:t>if any</a:t>
            </a:r>
            <a:r>
              <a:rPr lang="en-US" sz="2100" dirty="0"/>
              <a:t>.</a:t>
            </a:r>
          </a:p>
          <a:p>
            <a:pPr>
              <a:tabLst>
                <a:tab pos="801688" algn="l"/>
              </a:tabLst>
            </a:pPr>
            <a:r>
              <a:rPr lang="en-US" sz="2100" dirty="0" smtClean="0"/>
              <a:t>	(</a:t>
            </a:r>
            <a:r>
              <a:rPr lang="en-US" sz="2100" dirty="0"/>
              <a:t>2) The </a:t>
            </a:r>
            <a:r>
              <a:rPr lang="en-US" sz="2100" u="sng" dirty="0"/>
              <a:t>applicant may </a:t>
            </a:r>
            <a:r>
              <a:rPr lang="en-US" sz="2100" dirty="0"/>
              <a:t>also, </a:t>
            </a:r>
            <a:r>
              <a:rPr lang="en-US" sz="2100" u="sng" dirty="0"/>
              <a:t>on his own initiative, divide a </a:t>
            </a:r>
            <a:r>
              <a:rPr lang="en-US" sz="2100" u="sng" dirty="0" smtClean="0"/>
              <a:t>patent application</a:t>
            </a:r>
            <a:r>
              <a:rPr lang="en-US" sz="2100" dirty="0" smtClean="0"/>
              <a:t> </a:t>
            </a:r>
            <a:r>
              <a:rPr lang="en-US" sz="2100" dirty="0"/>
              <a:t>and preserve as the date of each divisional application the </a:t>
            </a:r>
            <a:r>
              <a:rPr lang="en-US" sz="2100" dirty="0" smtClean="0"/>
              <a:t>date of </a:t>
            </a:r>
            <a:r>
              <a:rPr lang="en-US" sz="2100" dirty="0"/>
              <a:t>the initial application and the benefit of the right of priority, if any. </a:t>
            </a:r>
            <a:r>
              <a:rPr lang="en-US" sz="2100" dirty="0" smtClean="0"/>
              <a:t>Each country </a:t>
            </a:r>
            <a:r>
              <a:rPr lang="en-US" sz="2100" dirty="0"/>
              <a:t>of the Union shall have the right to determine the conditions </a:t>
            </a:r>
            <a:r>
              <a:rPr lang="en-US" sz="2100" dirty="0" smtClean="0"/>
              <a:t>under which </a:t>
            </a:r>
            <a:r>
              <a:rPr lang="en-US" sz="2100" dirty="0"/>
              <a:t>such division shall be authorized</a:t>
            </a:r>
            <a:r>
              <a:rPr lang="en-US" sz="2100" dirty="0" smtClean="0"/>
              <a:t>.</a:t>
            </a:r>
          </a:p>
          <a:p>
            <a:pPr>
              <a:tabLst>
                <a:tab pos="801688" algn="l"/>
              </a:tabLst>
            </a:pPr>
            <a:r>
              <a:rPr lang="en-US" sz="2100" dirty="0" smtClean="0"/>
              <a:t>H. </a:t>
            </a:r>
            <a:r>
              <a:rPr lang="en-US" sz="2100" dirty="0"/>
              <a:t>—</a:t>
            </a:r>
            <a:r>
              <a:rPr lang="en-US" sz="2100" dirty="0" smtClean="0"/>
              <a:t> </a:t>
            </a:r>
            <a:r>
              <a:rPr lang="en-US" sz="2100" u="sng" dirty="0" smtClean="0"/>
              <a:t>Priority my not be refused</a:t>
            </a:r>
            <a:r>
              <a:rPr lang="en-US" sz="2100" dirty="0" smtClean="0"/>
              <a:t> on the ground that </a:t>
            </a:r>
            <a:r>
              <a:rPr lang="en-US" sz="2100" u="sng" dirty="0" smtClean="0"/>
              <a:t>certain elements</a:t>
            </a:r>
            <a:r>
              <a:rPr lang="en-US" sz="2100" dirty="0" smtClean="0"/>
              <a:t> of the invention for which priority is claimed </a:t>
            </a:r>
            <a:r>
              <a:rPr lang="en-US" sz="2100" u="sng" dirty="0" smtClean="0"/>
              <a:t>do not appear among the claims</a:t>
            </a:r>
            <a:r>
              <a:rPr lang="en-US" sz="2100" dirty="0" smtClean="0"/>
              <a:t> formulated in the </a:t>
            </a:r>
            <a:r>
              <a:rPr lang="en-US" sz="2100" dirty="0" smtClean="0"/>
              <a:t>application </a:t>
            </a:r>
            <a:r>
              <a:rPr lang="en-US" sz="2100" dirty="0" smtClean="0"/>
              <a:t>in the country of origin, </a:t>
            </a:r>
            <a:r>
              <a:rPr lang="en-US" sz="2100" u="sng" dirty="0" smtClean="0"/>
              <a:t>provided that the application documents as a whole specifically disclose such </a:t>
            </a:r>
            <a:r>
              <a:rPr lang="en-US" sz="2100" u="sng" dirty="0" smtClean="0"/>
              <a:t>elements.</a:t>
            </a:r>
            <a:endParaRPr lang="en-US" sz="2100" u="sng" dirty="0"/>
          </a:p>
        </p:txBody>
      </p:sp>
    </p:spTree>
    <p:extLst>
      <p:ext uri="{BB962C8B-B14F-4D97-AF65-F5344CB8AC3E}">
        <p14:creationId xmlns:p14="http://schemas.microsoft.com/office/powerpoint/2010/main" val="30001512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smtClean="0"/>
              <a:t>When is a subsequent application concerning the same subject matter considered the first application within the meaning of Article 4 C (A)?</a:t>
            </a:r>
            <a:endParaRPr lang="en-US" sz="2800"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28392"/>
            <a:ext cx="8748464" cy="4796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862231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15913" y="188640"/>
            <a:ext cx="7772400" cy="1068388"/>
          </a:xfrm>
        </p:spPr>
        <p:txBody>
          <a:bodyPr/>
          <a:lstStyle/>
          <a:p>
            <a:pPr eaLnBrk="1" hangingPunct="1"/>
            <a:r>
              <a:rPr lang="en-US" dirty="0" smtClean="0"/>
              <a:t>Different language in the U.S. Statues than in the Paris Convention</a:t>
            </a:r>
          </a:p>
        </p:txBody>
      </p:sp>
      <p:sp>
        <p:nvSpPr>
          <p:cNvPr id="10243" name="Rectangle 3"/>
          <p:cNvSpPr>
            <a:spLocks noGrp="1" noChangeArrowheads="1"/>
          </p:cNvSpPr>
          <p:nvPr>
            <p:ph type="body" idx="1"/>
          </p:nvPr>
        </p:nvSpPr>
        <p:spPr>
          <a:xfrm>
            <a:off x="387282" y="1484784"/>
            <a:ext cx="8466137" cy="5040560"/>
          </a:xfrm>
        </p:spPr>
        <p:txBody>
          <a:bodyPr/>
          <a:lstStyle/>
          <a:p>
            <a:r>
              <a:rPr lang="en-US" sz="2000" dirty="0" smtClean="0"/>
              <a:t>35 </a:t>
            </a:r>
            <a:r>
              <a:rPr lang="en-US" sz="2000" dirty="0"/>
              <a:t>U.S.C. 21(b) states</a:t>
            </a:r>
          </a:p>
          <a:p>
            <a:pPr marL="360363" indent="-360363">
              <a:buNone/>
            </a:pPr>
            <a:r>
              <a:rPr lang="en-US" sz="2000" dirty="0"/>
              <a:t>	When the day or the last day, for taking any action or paying any fee in the United States Patent and Trademark Office falls on Saturday, Sunday or a Federal holiday within the District of Columbia, the action may be taken or fee paid on the next succeeding secular or business day</a:t>
            </a:r>
          </a:p>
          <a:p>
            <a:r>
              <a:rPr lang="en-US" sz="2000" dirty="0"/>
              <a:t>35 U.S.C. 119(e)(3)  states:</a:t>
            </a:r>
          </a:p>
          <a:p>
            <a:pPr marL="360363" indent="-360363">
              <a:buNone/>
            </a:pPr>
            <a:r>
              <a:rPr lang="en-US" sz="2000" dirty="0"/>
              <a:t>	If the day that is 12 months after the filing date of a provisional </a:t>
            </a:r>
            <a:r>
              <a:rPr lang="en-US" sz="2000" dirty="0" smtClean="0"/>
              <a:t>application falls </a:t>
            </a:r>
            <a:r>
              <a:rPr lang="en-US" sz="2000" dirty="0"/>
              <a:t>on a Saturday, Sunday or Federal holiday within the District of Columbia, the period of pendency of the provisional application shall be extended to the next secular or business </a:t>
            </a:r>
            <a:r>
              <a:rPr lang="en-US" sz="2000" dirty="0" smtClean="0"/>
              <a:t>day</a:t>
            </a:r>
          </a:p>
          <a:p>
            <a:pPr>
              <a:spcBef>
                <a:spcPts val="1200"/>
              </a:spcBef>
            </a:pPr>
            <a:r>
              <a:rPr lang="en-US" sz="2000" dirty="0" smtClean="0"/>
              <a:t>Under </a:t>
            </a:r>
            <a:r>
              <a:rPr lang="en-US" sz="2000" dirty="0"/>
              <a:t>US law applicants are permitted to take action on the </a:t>
            </a:r>
            <a:r>
              <a:rPr lang="en-US" sz="2000" dirty="0" smtClean="0"/>
              <a:t>next business </a:t>
            </a:r>
            <a:r>
              <a:rPr lang="en-US" sz="2000" dirty="0"/>
              <a:t>day when the last day for taking action falls on </a:t>
            </a:r>
            <a:r>
              <a:rPr lang="en-US" sz="2000" dirty="0" smtClean="0"/>
              <a:t>a weekend </a:t>
            </a:r>
            <a:r>
              <a:rPr lang="en-US" sz="2000" dirty="0"/>
              <a:t>or Federal holiday, regardless of the mode or form </a:t>
            </a:r>
            <a:r>
              <a:rPr lang="en-US" sz="2000" dirty="0" smtClean="0"/>
              <a:t>of filing</a:t>
            </a:r>
            <a:endParaRPr lang="en-US" sz="2000" dirty="0"/>
          </a:p>
          <a:p>
            <a:pPr lvl="1"/>
            <a:endParaRPr lang="en-US" sz="2000" dirty="0" smtClean="0"/>
          </a:p>
          <a:p>
            <a:endParaRPr lang="en-US" sz="2000" dirty="0"/>
          </a:p>
          <a:p>
            <a:pPr marL="360363" indent="-360363">
              <a:buNone/>
            </a:pPr>
            <a:r>
              <a:rPr lang="en-US" sz="2000" dirty="0" smtClean="0"/>
              <a:t>	</a:t>
            </a:r>
            <a:endParaRPr lang="en-US" sz="2000" dirty="0"/>
          </a:p>
        </p:txBody>
      </p:sp>
    </p:spTree>
    <p:extLst>
      <p:ext uri="{BB962C8B-B14F-4D97-AF65-F5344CB8AC3E}">
        <p14:creationId xmlns:p14="http://schemas.microsoft.com/office/powerpoint/2010/main" val="40126267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15912" y="188640"/>
            <a:ext cx="8288535" cy="1512168"/>
          </a:xfrm>
        </p:spPr>
        <p:txBody>
          <a:bodyPr/>
          <a:lstStyle/>
          <a:p>
            <a:pPr eaLnBrk="1" hangingPunct="1"/>
            <a:r>
              <a:rPr lang="en-US" dirty="0" smtClean="0"/>
              <a:t>Possible legal consequences of the USPTO accepting electronic applications on Saturday and Sunday</a:t>
            </a:r>
          </a:p>
        </p:txBody>
      </p:sp>
      <p:sp>
        <p:nvSpPr>
          <p:cNvPr id="10243" name="Rectangle 3"/>
          <p:cNvSpPr>
            <a:spLocks noGrp="1" noChangeArrowheads="1"/>
          </p:cNvSpPr>
          <p:nvPr>
            <p:ph type="body" idx="1"/>
          </p:nvPr>
        </p:nvSpPr>
        <p:spPr>
          <a:xfrm>
            <a:off x="323528" y="1916832"/>
            <a:ext cx="8529891" cy="4608512"/>
          </a:xfrm>
        </p:spPr>
        <p:txBody>
          <a:bodyPr/>
          <a:lstStyle/>
          <a:p>
            <a:r>
              <a:rPr lang="en-US" sz="2200" dirty="0"/>
              <a:t>International applications (or any other patent document) can be filed electronically in the USPTO during the hours of operation of EFS-Web every day of the week, including weekends and holidays</a:t>
            </a:r>
          </a:p>
          <a:p>
            <a:r>
              <a:rPr lang="en-US" sz="2200" dirty="0"/>
              <a:t>Paris Convention Article 4C(3) says “If the last day of the period is an official holiday, or a day when the Office is not open for the filing of applications in the country where protection is claimed, the period shall be extended until the first following working day”</a:t>
            </a:r>
          </a:p>
          <a:p>
            <a:r>
              <a:rPr lang="en-US" sz="2200" dirty="0"/>
              <a:t>Applicants should consider possible adverse consequences regarding the validity of a Paris Convention priority claim if they wait until Monday to file an international application in the RO/US where the priority year ends on a Saturday or Sunday</a:t>
            </a:r>
          </a:p>
          <a:p>
            <a:pPr marL="457200" lvl="1" indent="0">
              <a:buNone/>
            </a:pPr>
            <a:endParaRPr lang="en-US" sz="2000" dirty="0" smtClean="0"/>
          </a:p>
          <a:p>
            <a:endParaRPr lang="en-US" sz="2000" dirty="0"/>
          </a:p>
          <a:p>
            <a:pPr marL="360363" indent="-360363">
              <a:buNone/>
            </a:pPr>
            <a:r>
              <a:rPr lang="en-US" sz="2000" dirty="0" smtClean="0"/>
              <a:t>	</a:t>
            </a:r>
            <a:endParaRPr lang="en-US" sz="2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15913" y="428625"/>
            <a:ext cx="7772400" cy="1068388"/>
          </a:xfrm>
        </p:spPr>
        <p:txBody>
          <a:bodyPr/>
          <a:lstStyle/>
          <a:p>
            <a:pPr eaLnBrk="1" hangingPunct="1"/>
            <a:r>
              <a:rPr lang="en-US" smtClean="0"/>
              <a:t>Furnishing of priority documents</a:t>
            </a:r>
            <a:br>
              <a:rPr lang="en-US" smtClean="0"/>
            </a:br>
            <a:r>
              <a:rPr lang="en-US" smtClean="0"/>
              <a:t>(Rule 17.1)</a:t>
            </a:r>
          </a:p>
        </p:txBody>
      </p:sp>
      <p:sp>
        <p:nvSpPr>
          <p:cNvPr id="10243" name="Rectangle 3"/>
          <p:cNvSpPr>
            <a:spLocks noGrp="1" noChangeArrowheads="1"/>
          </p:cNvSpPr>
          <p:nvPr>
            <p:ph type="body" idx="1"/>
          </p:nvPr>
        </p:nvSpPr>
        <p:spPr>
          <a:xfrm>
            <a:off x="387282" y="1775171"/>
            <a:ext cx="8466137" cy="4548187"/>
          </a:xfrm>
        </p:spPr>
        <p:txBody>
          <a:bodyPr/>
          <a:lstStyle/>
          <a:p>
            <a:pPr eaLnBrk="1" hangingPunct="1">
              <a:lnSpc>
                <a:spcPct val="95000"/>
              </a:lnSpc>
              <a:spcBef>
                <a:spcPct val="25000"/>
              </a:spcBef>
              <a:spcAft>
                <a:spcPct val="30000"/>
              </a:spcAft>
            </a:pPr>
            <a:r>
              <a:rPr lang="en-US" sz="2200" dirty="0" smtClean="0"/>
              <a:t>Where the priority of an earlier national, regional or international application is claimed, the applicant must provide a priority document for each corresponding earlier application (that is, a certified copy of the earlier application)</a:t>
            </a:r>
          </a:p>
          <a:p>
            <a:pPr marL="868363" lvl="1" indent="-411163" eaLnBrk="1" hangingPunct="1">
              <a:lnSpc>
                <a:spcPct val="95000"/>
              </a:lnSpc>
              <a:spcBef>
                <a:spcPct val="25000"/>
              </a:spcBef>
              <a:spcAft>
                <a:spcPct val="30000"/>
              </a:spcAft>
            </a:pPr>
            <a:r>
              <a:rPr lang="en-US" sz="2200" dirty="0" smtClean="0"/>
              <a:t>by furnishing such document directly to the receiving Office or the International Bureau (Rule 17.1(a)), or</a:t>
            </a:r>
          </a:p>
          <a:p>
            <a:pPr marL="868363" lvl="1" indent="-411163" eaLnBrk="1" hangingPunct="1">
              <a:lnSpc>
                <a:spcPct val="95000"/>
              </a:lnSpc>
              <a:spcBef>
                <a:spcPct val="25000"/>
              </a:spcBef>
              <a:spcAft>
                <a:spcPct val="30000"/>
              </a:spcAft>
            </a:pPr>
            <a:r>
              <a:rPr lang="en-US" sz="2200" dirty="0" smtClean="0"/>
              <a:t>by requesting the receiving Office to prepare such document and transmit it to the IB (Rule 17.1(b)), if the earlier application was filed with that Office, or</a:t>
            </a:r>
          </a:p>
          <a:p>
            <a:pPr marL="868363" lvl="1" indent="-411163" eaLnBrk="1" hangingPunct="1">
              <a:lnSpc>
                <a:spcPct val="95000"/>
              </a:lnSpc>
              <a:spcBef>
                <a:spcPct val="25000"/>
              </a:spcBef>
              <a:spcAft>
                <a:spcPct val="30000"/>
              </a:spcAft>
            </a:pPr>
            <a:r>
              <a:rPr lang="en-US" sz="2200" dirty="0" smtClean="0"/>
              <a:t>by requesting the IB to obtain the priority document from a digital library (Rule 17.1(b-</a:t>
            </a:r>
            <a:r>
              <a:rPr lang="en-US" sz="2200" i="1" dirty="0" err="1" smtClean="0"/>
              <a:t>bis</a:t>
            </a:r>
            <a:r>
              <a:rPr lang="en-US" sz="2200" dirty="0" smtClean="0"/>
              <a:t>)) (only for Offices participating in the Digital Access Service (DAS)</a:t>
            </a:r>
          </a:p>
        </p:txBody>
      </p:sp>
    </p:spTree>
    <p:extLst>
      <p:ext uri="{BB962C8B-B14F-4D97-AF65-F5344CB8AC3E}">
        <p14:creationId xmlns:p14="http://schemas.microsoft.com/office/powerpoint/2010/main" val="38706341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47675" y="368300"/>
            <a:ext cx="7772400" cy="1068388"/>
          </a:xfrm>
        </p:spPr>
        <p:txBody>
          <a:bodyPr/>
          <a:lstStyle/>
          <a:p>
            <a:pPr eaLnBrk="1" hangingPunct="1">
              <a:lnSpc>
                <a:spcPct val="90000"/>
              </a:lnSpc>
            </a:pPr>
            <a:r>
              <a:rPr lang="en-US" smtClean="0"/>
              <a:t>Time limit for the furnishing of priority documents (Rule 17.1)</a:t>
            </a:r>
          </a:p>
        </p:txBody>
      </p:sp>
      <p:sp>
        <p:nvSpPr>
          <p:cNvPr id="15363" name="Rectangle 3"/>
          <p:cNvSpPr>
            <a:spLocks noGrp="1" noChangeArrowheads="1"/>
          </p:cNvSpPr>
          <p:nvPr>
            <p:ph type="body" idx="1"/>
          </p:nvPr>
        </p:nvSpPr>
        <p:spPr>
          <a:xfrm>
            <a:off x="468590" y="1662113"/>
            <a:ext cx="8266112" cy="4575175"/>
          </a:xfrm>
        </p:spPr>
        <p:txBody>
          <a:bodyPr/>
          <a:lstStyle/>
          <a:p>
            <a:pPr eaLnBrk="1" hangingPunct="1">
              <a:lnSpc>
                <a:spcPct val="95000"/>
              </a:lnSpc>
              <a:spcAft>
                <a:spcPct val="25000"/>
              </a:spcAft>
            </a:pPr>
            <a:r>
              <a:rPr lang="en-US" sz="2100" dirty="0" smtClean="0"/>
              <a:t>Direct submission by the applicant to the RO: </a:t>
            </a:r>
          </a:p>
          <a:p>
            <a:pPr lvl="1" eaLnBrk="1" hangingPunct="1">
              <a:lnSpc>
                <a:spcPct val="95000"/>
              </a:lnSpc>
              <a:spcAft>
                <a:spcPct val="25000"/>
              </a:spcAft>
            </a:pPr>
            <a:r>
              <a:rPr lang="en-US" sz="2100" dirty="0" smtClean="0"/>
              <a:t>within 16 months from the priority date</a:t>
            </a:r>
          </a:p>
          <a:p>
            <a:pPr eaLnBrk="1" hangingPunct="1">
              <a:lnSpc>
                <a:spcPct val="95000"/>
              </a:lnSpc>
              <a:spcAft>
                <a:spcPct val="25000"/>
              </a:spcAft>
            </a:pPr>
            <a:r>
              <a:rPr lang="en-US" sz="2100" dirty="0" smtClean="0"/>
              <a:t>Direct submission by the applicant to the IB:</a:t>
            </a:r>
          </a:p>
          <a:p>
            <a:pPr lvl="1" eaLnBrk="1" hangingPunct="1">
              <a:lnSpc>
                <a:spcPct val="95000"/>
              </a:lnSpc>
              <a:spcAft>
                <a:spcPct val="25000"/>
              </a:spcAft>
            </a:pPr>
            <a:r>
              <a:rPr lang="en-US" sz="2100" dirty="0" smtClean="0"/>
              <a:t>before international publication</a:t>
            </a:r>
          </a:p>
          <a:p>
            <a:pPr eaLnBrk="1" hangingPunct="1">
              <a:lnSpc>
                <a:spcPct val="95000"/>
              </a:lnSpc>
              <a:spcAft>
                <a:spcPct val="25000"/>
              </a:spcAft>
            </a:pPr>
            <a:r>
              <a:rPr lang="en-US" sz="2100" dirty="0" smtClean="0"/>
              <a:t>Request to the RO to prepare and transmit the priority document to the IB:</a:t>
            </a:r>
          </a:p>
          <a:p>
            <a:pPr lvl="1" eaLnBrk="1" hangingPunct="1">
              <a:lnSpc>
                <a:spcPct val="95000"/>
              </a:lnSpc>
              <a:spcAft>
                <a:spcPct val="25000"/>
              </a:spcAft>
            </a:pPr>
            <a:r>
              <a:rPr lang="en-US" sz="2100" dirty="0" smtClean="0"/>
              <a:t>within 16 months from the priority date</a:t>
            </a:r>
          </a:p>
          <a:p>
            <a:pPr eaLnBrk="1" hangingPunct="1">
              <a:lnSpc>
                <a:spcPct val="95000"/>
              </a:lnSpc>
              <a:spcAft>
                <a:spcPct val="25000"/>
              </a:spcAft>
            </a:pPr>
            <a:r>
              <a:rPr lang="en-US" sz="2100" dirty="0" smtClean="0"/>
              <a:t>Submission via DAS to IB: </a:t>
            </a:r>
          </a:p>
          <a:p>
            <a:pPr lvl="1" eaLnBrk="1" hangingPunct="1">
              <a:lnSpc>
                <a:spcPct val="95000"/>
              </a:lnSpc>
              <a:spcAft>
                <a:spcPct val="25000"/>
              </a:spcAft>
            </a:pPr>
            <a:r>
              <a:rPr lang="en-US" sz="2100" dirty="0" smtClean="0"/>
              <a:t>The priority document must be made available to the IB via DAS </a:t>
            </a:r>
            <a:r>
              <a:rPr lang="en-US" sz="2100" u="sng" dirty="0" smtClean="0"/>
              <a:t>and</a:t>
            </a:r>
            <a:r>
              <a:rPr lang="en-US" sz="2100" dirty="0" smtClean="0"/>
              <a:t> the request to the IB to retrieve the priority document must be made before international publication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41325" y="306388"/>
            <a:ext cx="8229600" cy="1143000"/>
          </a:xfrm>
        </p:spPr>
        <p:txBody>
          <a:bodyPr/>
          <a:lstStyle/>
          <a:p>
            <a:pPr eaLnBrk="1" hangingPunct="1"/>
            <a:r>
              <a:rPr lang="en-US" dirty="0" smtClean="0"/>
              <a:t>Retrieval of priority documents via DAS</a:t>
            </a:r>
          </a:p>
        </p:txBody>
      </p:sp>
      <p:sp>
        <p:nvSpPr>
          <p:cNvPr id="12291" name="Rectangle 3"/>
          <p:cNvSpPr>
            <a:spLocks noGrp="1" noChangeArrowheads="1"/>
          </p:cNvSpPr>
          <p:nvPr>
            <p:ph type="body" idx="1"/>
          </p:nvPr>
        </p:nvSpPr>
        <p:spPr>
          <a:xfrm>
            <a:off x="427382" y="1438275"/>
            <a:ext cx="8465097" cy="5014913"/>
          </a:xfrm>
        </p:spPr>
        <p:txBody>
          <a:bodyPr/>
          <a:lstStyle/>
          <a:p>
            <a:pPr eaLnBrk="1" hangingPunct="1">
              <a:lnSpc>
                <a:spcPct val="90000"/>
              </a:lnSpc>
              <a:spcBef>
                <a:spcPct val="25000"/>
              </a:spcBef>
              <a:spcAft>
                <a:spcPct val="25000"/>
              </a:spcAft>
            </a:pPr>
            <a:r>
              <a:rPr lang="en-US" dirty="0" smtClean="0"/>
              <a:t>Possibility to request the IB to retrieve a copy of the priority document of an earlier application, in electronic form, via DAS</a:t>
            </a:r>
          </a:p>
          <a:p>
            <a:pPr eaLnBrk="1" hangingPunct="1">
              <a:lnSpc>
                <a:spcPct val="90000"/>
              </a:lnSpc>
              <a:spcBef>
                <a:spcPct val="25000"/>
              </a:spcBef>
              <a:spcAft>
                <a:spcPct val="25000"/>
              </a:spcAft>
            </a:pPr>
            <a:r>
              <a:rPr lang="en-US" dirty="0" smtClean="0"/>
              <a:t>The service is available for earlier national applications filed with AU, CN, DK, ES, FI, GB, JP, KR, NZ, SE and US and for earlier international applications filed with AU, CN, DK, ES, FI, SE and RO/IB</a:t>
            </a:r>
          </a:p>
          <a:p>
            <a:pPr eaLnBrk="1" hangingPunct="1">
              <a:lnSpc>
                <a:spcPct val="90000"/>
              </a:lnSpc>
              <a:spcBef>
                <a:spcPct val="25000"/>
              </a:spcBef>
              <a:spcAft>
                <a:spcPct val="25000"/>
              </a:spcAft>
            </a:pPr>
            <a:r>
              <a:rPr lang="en-US" dirty="0" smtClean="0"/>
              <a:t>The Office with which the earlier national application was filed is known as the Office of First Filing (OFF) or the Depositing Office</a:t>
            </a:r>
          </a:p>
          <a:p>
            <a:pPr eaLnBrk="1" hangingPunct="1">
              <a:lnSpc>
                <a:spcPct val="90000"/>
              </a:lnSpc>
              <a:spcBef>
                <a:spcPct val="25000"/>
              </a:spcBef>
              <a:spcAft>
                <a:spcPct val="25000"/>
              </a:spcAft>
            </a:pPr>
            <a:r>
              <a:rPr lang="en-US" dirty="0" smtClean="0"/>
              <a:t>The Office that retrieves the document is known as the Office of Second Filing (OSF) or Accessing Office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41325" y="116632"/>
            <a:ext cx="8229600" cy="1143000"/>
          </a:xfrm>
        </p:spPr>
        <p:txBody>
          <a:bodyPr/>
          <a:lstStyle/>
          <a:p>
            <a:pPr eaLnBrk="1" hangingPunct="1"/>
            <a:r>
              <a:rPr lang="en-US" dirty="0" smtClean="0"/>
              <a:t>Main steps for the use of DAS</a:t>
            </a:r>
          </a:p>
        </p:txBody>
      </p:sp>
      <p:sp>
        <p:nvSpPr>
          <p:cNvPr id="13315" name="Rectangle 3"/>
          <p:cNvSpPr>
            <a:spLocks noGrp="1" noChangeArrowheads="1"/>
          </p:cNvSpPr>
          <p:nvPr>
            <p:ph type="body" idx="1"/>
          </p:nvPr>
        </p:nvSpPr>
        <p:spPr>
          <a:xfrm>
            <a:off x="457200" y="1340768"/>
            <a:ext cx="8229600" cy="5040312"/>
          </a:xfrm>
        </p:spPr>
        <p:txBody>
          <a:bodyPr/>
          <a:lstStyle/>
          <a:p>
            <a:pPr eaLnBrk="1" hangingPunct="1">
              <a:spcBef>
                <a:spcPct val="25000"/>
              </a:spcBef>
              <a:spcAft>
                <a:spcPct val="30000"/>
              </a:spcAft>
            </a:pPr>
            <a:r>
              <a:rPr lang="en-US" dirty="0" smtClean="0"/>
              <a:t>Request the OFF to make the earlier application available via DAS</a:t>
            </a:r>
          </a:p>
          <a:p>
            <a:pPr eaLnBrk="1" hangingPunct="1">
              <a:spcBef>
                <a:spcPct val="25000"/>
              </a:spcBef>
              <a:spcAft>
                <a:spcPct val="30000"/>
              </a:spcAft>
            </a:pPr>
            <a:r>
              <a:rPr lang="en-US" dirty="0" smtClean="0"/>
              <a:t>The OFF (or, in some cases, the IB on behalf of the OFF) provides the applicant with an access code</a:t>
            </a:r>
          </a:p>
          <a:p>
            <a:pPr eaLnBrk="1" hangingPunct="1">
              <a:spcBef>
                <a:spcPct val="25000"/>
              </a:spcBef>
              <a:spcAft>
                <a:spcPct val="30000"/>
              </a:spcAft>
            </a:pPr>
            <a:r>
              <a:rPr lang="en-US" dirty="0" smtClean="0"/>
              <a:t>File the PCT international application and request the IB to retrieve the priority document via DAS by checking the appropriate box on the request form and include the access code </a:t>
            </a:r>
          </a:p>
          <a:p>
            <a:pPr eaLnBrk="1" hangingPunct="1">
              <a:spcBef>
                <a:spcPct val="25000"/>
              </a:spcBef>
              <a:spcAft>
                <a:spcPct val="30000"/>
              </a:spcAft>
            </a:pPr>
            <a:r>
              <a:rPr lang="en-US" dirty="0" smtClean="0"/>
              <a:t>The IB retrieves the priority document via DAS and sends a confirmation of retrieval to the applicant by means of the Form </a:t>
            </a:r>
            <a:r>
              <a:rPr lang="en-US" dirty="0" smtClean="0">
                <a:hlinkClick r:id="rId2"/>
              </a:rPr>
              <a:t>PCT/IB/304</a:t>
            </a:r>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457200" y="274638"/>
            <a:ext cx="8229600" cy="1143000"/>
          </a:xfrm>
        </p:spPr>
        <p:txBody>
          <a:bodyPr/>
          <a:lstStyle/>
          <a:p>
            <a:pPr eaLnBrk="1" hangingPunct="1"/>
            <a:r>
              <a:rPr lang="en-US" smtClean="0"/>
              <a:t>Requesting DAS p-doc retrieval</a:t>
            </a:r>
          </a:p>
        </p:txBody>
      </p:sp>
      <p:sp>
        <p:nvSpPr>
          <p:cNvPr id="3" name="Rectangle 3"/>
          <p:cNvSpPr txBox="1">
            <a:spLocks noChangeArrowheads="1"/>
          </p:cNvSpPr>
          <p:nvPr/>
        </p:nvSpPr>
        <p:spPr bwMode="auto">
          <a:xfrm>
            <a:off x="546100" y="5703888"/>
            <a:ext cx="7050088"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9D0A2B"/>
              </a:buClr>
              <a:buSzPct val="150000"/>
              <a:buFont typeface="Arial" pitchFamily="34" charset="0"/>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lr>
                <a:srgbClr val="9D0A2B"/>
              </a:buClr>
              <a:buSzPct val="100000"/>
              <a:buFont typeface="Wingdings" pitchFamily="2" charset="2"/>
              <a:buChar char="q"/>
              <a:defRPr sz="2400">
                <a:solidFill>
                  <a:schemeClr val="tx1"/>
                </a:solidFill>
                <a:latin typeface="+mn-lt"/>
                <a:cs typeface="+mn-cs"/>
              </a:defRPr>
            </a:lvl2pPr>
            <a:lvl3pPr marL="1143000" indent="-228600" algn="l" rtl="0" eaLnBrk="1" fontAlgn="base" hangingPunct="1">
              <a:spcBef>
                <a:spcPct val="20000"/>
              </a:spcBef>
              <a:spcAft>
                <a:spcPct val="0"/>
              </a:spcAft>
              <a:buClr>
                <a:srgbClr val="9D0A2B"/>
              </a:buClr>
              <a:buSzPct val="100000"/>
              <a:buFont typeface="Wingdings" pitchFamily="2" charset="2"/>
              <a:buChar char="§"/>
              <a:defRPr sz="2400">
                <a:solidFill>
                  <a:schemeClr val="tx1"/>
                </a:solidFill>
                <a:latin typeface="+mn-lt"/>
                <a:cs typeface="+mn-cs"/>
              </a:defRPr>
            </a:lvl3pPr>
            <a:lvl4pPr marL="1600200" indent="-228600" algn="l" rtl="0" eaLnBrk="1" fontAlgn="base" hangingPunct="1">
              <a:spcBef>
                <a:spcPct val="20000"/>
              </a:spcBef>
              <a:spcAft>
                <a:spcPct val="0"/>
              </a:spcAft>
              <a:buClr>
                <a:srgbClr val="9D0A2B"/>
              </a:buClr>
              <a:buSzPct val="150000"/>
              <a:buFont typeface="Arial" pitchFamily="34" charset="0"/>
              <a:buChar char="■"/>
              <a:defRPr sz="2400">
                <a:solidFill>
                  <a:schemeClr val="tx1"/>
                </a:solidFill>
                <a:latin typeface="+mn-lt"/>
                <a:cs typeface="+mn-cs"/>
              </a:defRPr>
            </a:lvl4pPr>
            <a:lvl5pPr marL="2057400" indent="-228600" algn="l" rtl="0" eaLnBrk="1" fontAlgn="base" hangingPunct="1">
              <a:spcBef>
                <a:spcPct val="20000"/>
              </a:spcBef>
              <a:spcAft>
                <a:spcPct val="0"/>
              </a:spcAft>
              <a:buClr>
                <a:srgbClr val="9D0A2B"/>
              </a:buClr>
              <a:buSzPct val="150000"/>
              <a:buFont typeface="Arial" pitchFamily="34" charset="0"/>
              <a:buChar char="■"/>
              <a:defRPr sz="2400">
                <a:solidFill>
                  <a:schemeClr val="tx1"/>
                </a:solidFill>
                <a:latin typeface="+mn-lt"/>
                <a:cs typeface="+mn-cs"/>
              </a:defRPr>
            </a:lvl5pPr>
            <a:lvl6pPr marL="2514600" indent="-228600" algn="l" rtl="0" eaLnBrk="1" fontAlgn="base" hangingPunct="1">
              <a:spcBef>
                <a:spcPct val="20000"/>
              </a:spcBef>
              <a:spcAft>
                <a:spcPct val="0"/>
              </a:spcAft>
              <a:buBlip>
                <a:blip r:embed="rId3"/>
              </a:buBlip>
              <a:defRPr sz="2400">
                <a:solidFill>
                  <a:schemeClr val="tx1"/>
                </a:solidFill>
                <a:latin typeface="+mn-lt"/>
                <a:cs typeface="+mn-cs"/>
              </a:defRPr>
            </a:lvl6pPr>
            <a:lvl7pPr marL="2971800" indent="-228600" algn="l" rtl="0" eaLnBrk="1" fontAlgn="base" hangingPunct="1">
              <a:spcBef>
                <a:spcPct val="20000"/>
              </a:spcBef>
              <a:spcAft>
                <a:spcPct val="0"/>
              </a:spcAft>
              <a:buBlip>
                <a:blip r:embed="rId3"/>
              </a:buBlip>
              <a:defRPr sz="2400">
                <a:solidFill>
                  <a:schemeClr val="tx1"/>
                </a:solidFill>
                <a:latin typeface="+mn-lt"/>
                <a:cs typeface="+mn-cs"/>
              </a:defRPr>
            </a:lvl7pPr>
            <a:lvl8pPr marL="3429000" indent="-228600" algn="l" rtl="0" eaLnBrk="1" fontAlgn="base" hangingPunct="1">
              <a:spcBef>
                <a:spcPct val="20000"/>
              </a:spcBef>
              <a:spcAft>
                <a:spcPct val="0"/>
              </a:spcAft>
              <a:buBlip>
                <a:blip r:embed="rId3"/>
              </a:buBlip>
              <a:defRPr sz="2400">
                <a:solidFill>
                  <a:schemeClr val="tx1"/>
                </a:solidFill>
                <a:latin typeface="+mn-lt"/>
                <a:cs typeface="+mn-cs"/>
              </a:defRPr>
            </a:lvl8pPr>
            <a:lvl9pPr marL="3886200" indent="-228600" algn="l" rtl="0" eaLnBrk="1" fontAlgn="base" hangingPunct="1">
              <a:spcBef>
                <a:spcPct val="20000"/>
              </a:spcBef>
              <a:spcAft>
                <a:spcPct val="0"/>
              </a:spcAft>
              <a:buBlip>
                <a:blip r:embed="rId3"/>
              </a:buBlip>
              <a:defRPr sz="2400">
                <a:solidFill>
                  <a:schemeClr val="tx1"/>
                </a:solidFill>
                <a:latin typeface="+mn-lt"/>
                <a:cs typeface="+mn-cs"/>
              </a:defRPr>
            </a:lvl9pPr>
          </a:lstStyle>
          <a:p>
            <a:pPr>
              <a:spcAft>
                <a:spcPct val="25000"/>
              </a:spcAft>
            </a:pPr>
            <a:r>
              <a:rPr lang="en-US" sz="1400" smtClean="0"/>
              <a:t>Select the checkbox on the Priority details page for the corresponding priority claim and indicate the access code. </a:t>
            </a:r>
          </a:p>
        </p:txBody>
      </p:sp>
      <p:pic>
        <p:nvPicPr>
          <p:cNvPr id="4" name="Picture 6"/>
          <p:cNvPicPr>
            <a:picLocks noChangeAspect="1" noChangeArrowheads="1"/>
          </p:cNvPicPr>
          <p:nvPr/>
        </p:nvPicPr>
        <p:blipFill>
          <a:blip r:embed="rId4">
            <a:extLst>
              <a:ext uri="{28A0092B-C50C-407E-A947-70E740481C1C}">
                <a14:useLocalDpi xmlns:a14="http://schemas.microsoft.com/office/drawing/2010/main" val="0"/>
              </a:ext>
            </a:extLst>
          </a:blip>
          <a:srcRect l="66406" t="21404" r="11285" b="35027"/>
          <a:stretch>
            <a:fillRect/>
          </a:stretch>
        </p:blipFill>
        <p:spPr bwMode="auto">
          <a:xfrm>
            <a:off x="971550" y="1139825"/>
            <a:ext cx="6553200" cy="452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AutoShape 9"/>
          <p:cNvSpPr>
            <a:spLocks noChangeArrowheads="1"/>
          </p:cNvSpPr>
          <p:nvPr/>
        </p:nvSpPr>
        <p:spPr bwMode="auto">
          <a:xfrm>
            <a:off x="1907704" y="1845469"/>
            <a:ext cx="1512888" cy="287338"/>
          </a:xfrm>
          <a:prstGeom prst="flowChartAlternateProcess">
            <a:avLst/>
          </a:prstGeom>
          <a:noFill/>
          <a:ln w="38100" algn="ctr">
            <a:solidFill>
              <a:srgbClr val="990033"/>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n-US" altLang="en-US"/>
          </a:p>
        </p:txBody>
      </p:sp>
    </p:spTree>
    <p:extLst>
      <p:ext uri="{BB962C8B-B14F-4D97-AF65-F5344CB8AC3E}">
        <p14:creationId xmlns:p14="http://schemas.microsoft.com/office/powerpoint/2010/main" val="2790313055"/>
      </p:ext>
    </p:extLst>
  </p:cSld>
  <p:clrMapOvr>
    <a:masterClrMapping/>
  </p:clrMapOvr>
  <p:timing>
    <p:tnLst>
      <p:par>
        <p:cTn id="1" dur="indefinite" restart="never" nodeType="tmRoot"/>
      </p:par>
    </p:tnLst>
  </p:timing>
</p:sld>
</file>

<file path=ppt/theme/theme1.xml><?xml version="1.0" encoding="utf-8"?>
<a:theme xmlns:a="http://schemas.openxmlformats.org/drawingml/2006/main" name="EN_2010_pct background png">
  <a:themeElements>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_englis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template_englis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_englis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_englis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_englis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_englis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_englis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_englis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_englis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_englis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_englis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_englis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_englis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EN_2010_pct background png</Template>
  <TotalTime>145</TotalTime>
  <Words>1086</Words>
  <Application>Microsoft Office PowerPoint</Application>
  <PresentationFormat>On-screen Show (4:3)</PresentationFormat>
  <Paragraphs>90</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EN_2010_pct background png</vt:lpstr>
      <vt:lpstr>PowerPoint Presentation</vt:lpstr>
      <vt:lpstr>Priority date and priority period (PCT Article 2(xi) and Rule 2.4)</vt:lpstr>
      <vt:lpstr>Claiming priority (PCT Article 8, Rule 4.10)</vt:lpstr>
      <vt:lpstr> Paris Convention </vt:lpstr>
      <vt:lpstr> Paris Convention (2)  </vt:lpstr>
      <vt:lpstr> Paris Convention (3)  </vt:lpstr>
      <vt:lpstr> Paris Convention (4)  </vt:lpstr>
      <vt:lpstr> Paris Convention (5)  </vt:lpstr>
      <vt:lpstr> Paris Convention (6)  </vt:lpstr>
      <vt:lpstr>When is a subsequent application concerning the same subject matter considered the first application within the meaning of Article 4 C (A)?</vt:lpstr>
      <vt:lpstr>Different language in the U.S. Statues than in the Paris Convention</vt:lpstr>
      <vt:lpstr>Possible legal consequences of the USPTO accepting electronic applications on Saturday and Sunday</vt:lpstr>
      <vt:lpstr>Furnishing of priority documents (Rule 17.1)</vt:lpstr>
      <vt:lpstr>Time limit for the furnishing of priority documents (Rule 17.1)</vt:lpstr>
      <vt:lpstr>Retrieval of priority documents via DAS</vt:lpstr>
      <vt:lpstr>Main steps for the use of DAS</vt:lpstr>
      <vt:lpstr>Requesting DAS p-doc retrieval</vt:lpstr>
    </vt:vector>
  </TitlesOfParts>
  <Company>World Intellectual Property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ARGANOZA Rosalina</dc:creator>
  <cp:lastModifiedBy>BONVALLET Christine</cp:lastModifiedBy>
  <cp:revision>50</cp:revision>
  <cp:lastPrinted>2015-11-17T14:32:00Z</cp:lastPrinted>
  <dcterms:created xsi:type="dcterms:W3CDTF">2013-10-24T08:29:31Z</dcterms:created>
  <dcterms:modified xsi:type="dcterms:W3CDTF">2016-06-29T16:41:42Z</dcterms:modified>
</cp:coreProperties>
</file>