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87" r:id="rId2"/>
    <p:sldId id="292" r:id="rId3"/>
    <p:sldId id="293" r:id="rId4"/>
    <p:sldId id="297" r:id="rId5"/>
    <p:sldId id="294" r:id="rId6"/>
    <p:sldId id="296" r:id="rId7"/>
    <p:sldId id="298" r:id="rId8"/>
  </p:sldIdLst>
  <p:sldSz cx="9144000" cy="6858000" type="screen4x3"/>
  <p:notesSz cx="7086600" cy="102108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0A2B"/>
    <a:srgbClr val="7089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 varScale="1">
        <p:scale>
          <a:sx n="62" d="100"/>
          <a:sy n="62" d="100"/>
        </p:scale>
        <p:origin x="-248" y="-72"/>
      </p:cViewPr>
      <p:guideLst>
        <p:guide orient="horz" pos="3929"/>
        <p:guide pos="4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1" d="100"/>
          <a:sy n="71" d="100"/>
        </p:scale>
        <p:origin x="-2238" y="-96"/>
      </p:cViewPr>
      <p:guideLst>
        <p:guide orient="horz" pos="3215"/>
        <p:guide pos="22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4750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0860" cy="51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567" tIns="47284" rIns="94567" bIns="47284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4101" y="0"/>
            <a:ext cx="3070860" cy="51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567" tIns="47284" rIns="94567" bIns="47284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9013" y="765175"/>
            <a:ext cx="5108575" cy="3830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8661" y="4850130"/>
            <a:ext cx="5669280" cy="4594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567" tIns="47284" rIns="94567" bIns="472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698488"/>
            <a:ext cx="3070860" cy="51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567" tIns="47284" rIns="94567" bIns="47284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4101" y="9698488"/>
            <a:ext cx="3070860" cy="51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567" tIns="47284" rIns="94567" bIns="47284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smtClean="0"/>
            </a:lvl1pPr>
          </a:lstStyle>
          <a:p>
            <a:pPr>
              <a:defRPr/>
            </a:pPr>
            <a:fld id="{CA84FE9B-D5D4-4B76-87EA-A08EA8B20C6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2725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013" y="765175"/>
            <a:ext cx="5108575" cy="3830638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2800">
                <a:solidFill>
                  <a:srgbClr val="70899B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3860800"/>
            <a:ext cx="6400800" cy="1752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2" name="TextBox 1"/>
          <p:cNvSpPr txBox="1"/>
          <p:nvPr userDrawn="1"/>
        </p:nvSpPr>
        <p:spPr>
          <a:xfrm>
            <a:off x="5684400" y="1818000"/>
            <a:ext cx="1695912" cy="40320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fr-CH" sz="1200" b="1" dirty="0" smtClean="0">
                <a:solidFill>
                  <a:srgbClr val="9D0A2B"/>
                </a:solidFill>
              </a:rPr>
              <a:t>The International </a:t>
            </a:r>
            <a:br>
              <a:rPr lang="fr-CH" sz="1200" b="1" dirty="0" smtClean="0">
                <a:solidFill>
                  <a:srgbClr val="9D0A2B"/>
                </a:solidFill>
              </a:rPr>
            </a:br>
            <a:r>
              <a:rPr lang="fr-CH" sz="1200" b="1" dirty="0" smtClean="0">
                <a:solidFill>
                  <a:srgbClr val="9D0A2B"/>
                </a:solidFill>
              </a:rPr>
              <a:t>Patent System</a:t>
            </a:r>
            <a:endParaRPr lang="fr-CH" sz="1200" b="1" dirty="0">
              <a:solidFill>
                <a:srgbClr val="9D0A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961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70899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fr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9D0A2B"/>
              </a:buClr>
              <a:buSzPct val="150000"/>
              <a:buFont typeface="Arial" pitchFamily="34" charset="0"/>
              <a:buChar char="■"/>
              <a:defRPr/>
            </a:lvl1pPr>
            <a:lvl2pPr marL="742950" indent="-285750">
              <a:buClr>
                <a:srgbClr val="9D0A2B"/>
              </a:buClr>
              <a:buSzPct val="100000"/>
              <a:buFont typeface="Wingdings" pitchFamily="2" charset="2"/>
              <a:buChar char="q"/>
              <a:defRPr/>
            </a:lvl2pPr>
            <a:lvl3pPr marL="1143000" indent="-228600">
              <a:buClr>
                <a:srgbClr val="9D0A2B"/>
              </a:buClr>
              <a:buSzPct val="100000"/>
              <a:buFont typeface="Wingdings" pitchFamily="2" charset="2"/>
              <a:buChar char="§"/>
              <a:defRPr/>
            </a:lvl3pPr>
            <a:lvl4pPr marL="1600200" indent="-228600">
              <a:buClr>
                <a:srgbClr val="9D0A2B"/>
              </a:buClr>
              <a:buSzPct val="150000"/>
              <a:buFont typeface="Arial" pitchFamily="34" charset="0"/>
              <a:buChar char="■"/>
              <a:defRPr/>
            </a:lvl4pPr>
            <a:lvl5pPr marL="2057400" indent="-228600">
              <a:buClr>
                <a:srgbClr val="9D0A2B"/>
              </a:buClr>
              <a:buSzPct val="150000"/>
              <a:buFont typeface="Arial" pitchFamily="34" charset="0"/>
              <a:buChar char="■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272" y="6069657"/>
            <a:ext cx="1005927" cy="167655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7614000" y="6202800"/>
            <a:ext cx="1422000" cy="30240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fr-CH" sz="800" b="1" dirty="0" smtClean="0">
                <a:solidFill>
                  <a:srgbClr val="9D0A2B"/>
                </a:solidFill>
              </a:rPr>
              <a:t>The International </a:t>
            </a:r>
            <a:br>
              <a:rPr lang="fr-CH" sz="800" b="1" dirty="0" smtClean="0">
                <a:solidFill>
                  <a:srgbClr val="9D0A2B"/>
                </a:solidFill>
              </a:rPr>
            </a:br>
            <a:r>
              <a:rPr lang="fr-CH" sz="800" b="1" dirty="0" smtClean="0">
                <a:solidFill>
                  <a:srgbClr val="9D0A2B"/>
                </a:solidFill>
              </a:rPr>
              <a:t>Patent System</a:t>
            </a:r>
            <a:endParaRPr lang="fr-CH" sz="800" b="1" dirty="0">
              <a:solidFill>
                <a:srgbClr val="9D0A2B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-36512" y="6546830"/>
            <a:ext cx="16049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US" sz="800" dirty="0" smtClean="0"/>
              <a:t>AIPLA</a:t>
            </a:r>
            <a:r>
              <a:rPr lang="en-US" sz="800" baseline="0" dirty="0" smtClean="0"/>
              <a:t> 20</a:t>
            </a:r>
            <a:r>
              <a:rPr lang="en-US" sz="800" baseline="30000" dirty="0" smtClean="0"/>
              <a:t>th</a:t>
            </a:r>
            <a:r>
              <a:rPr lang="en-US" sz="800" baseline="0" dirty="0" smtClean="0"/>
              <a:t> PCT Seminar </a:t>
            </a:r>
            <a:fld id="{DA79EEDA-9492-4994-BB18-1005CD6866B1}" type="slidenum">
              <a:rPr lang="en-US" sz="800" smtClean="0"/>
              <a:pPr>
                <a:spcBef>
                  <a:spcPts val="0"/>
                </a:spcBef>
                <a:defRPr/>
              </a:pPr>
              <a:t>‹#›</a:t>
            </a:fld>
            <a:endParaRPr lang="en-US" sz="800" dirty="0" smtClean="0"/>
          </a:p>
          <a:p>
            <a:pPr>
              <a:spcBef>
                <a:spcPts val="0"/>
              </a:spcBef>
              <a:defRPr/>
            </a:pPr>
            <a:r>
              <a:rPr lang="en-US" sz="800" dirty="0" smtClean="0"/>
              <a:t>25-26.07.2016  </a:t>
            </a:r>
            <a:r>
              <a:rPr lang="en-US" sz="800" smtClean="0"/>
              <a:t>– Amendments</a:t>
            </a:r>
            <a:endParaRPr lang="en-US" sz="800" dirty="0" smtClean="0"/>
          </a:p>
        </p:txBody>
      </p:sp>
    </p:spTree>
    <p:extLst>
      <p:ext uri="{BB962C8B-B14F-4D97-AF65-F5344CB8AC3E}">
        <p14:creationId xmlns:p14="http://schemas.microsoft.com/office/powerpoint/2010/main" val="243934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B5F7D-D5B1-4D98-B310-16D211F2365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900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238"/>
            <a:ext cx="4038600" cy="4352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238"/>
            <a:ext cx="4038600" cy="4352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17826-A1A8-4B20-83BB-6B4226365DC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180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546D48-0F63-43E9-B47C-935DCDFAA14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851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760F4-0BB2-41F5-A823-5656424847F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93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6D60C8-7BA5-467F-BCD3-E871B6D034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963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3F8-B5E0-463F-B52D-A76CAE1804A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046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fr-CH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7A5B0-4E40-4836-BF8A-4DD3519947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668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3305F-35F4-4D38-853F-6972B7651A0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919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1C06C-5FA2-4438-B070-4F16D45DBA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685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73238"/>
            <a:ext cx="8229600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smtClean="0"/>
            </a:lvl1pPr>
          </a:lstStyle>
          <a:p>
            <a:pPr>
              <a:defRPr/>
            </a:pPr>
            <a:fld id="{7F3150A8-B334-48D8-BDDC-A2E01CBB87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4040188"/>
            <a:ext cx="7817296" cy="2420937"/>
          </a:xfrm>
          <a:noFill/>
          <a:ln/>
        </p:spPr>
        <p:txBody>
          <a:bodyPr/>
          <a:lstStyle/>
          <a:p>
            <a:pPr>
              <a:tabLst>
                <a:tab pos="361950" algn="l"/>
              </a:tabLst>
            </a:pPr>
            <a:r>
              <a:rPr lang="en-US" sz="3200" b="1" dirty="0" smtClean="0">
                <a:solidFill>
                  <a:srgbClr val="70899B"/>
                </a:solidFill>
              </a:rPr>
              <a:t>Amending the International Application and Filing Informal Comments</a:t>
            </a:r>
            <a:endParaRPr lang="en-US" sz="2000" dirty="0">
              <a:solidFill>
                <a:srgbClr val="70899B"/>
              </a:solidFill>
            </a:endParaRPr>
          </a:p>
        </p:txBody>
      </p:sp>
      <p:pic>
        <p:nvPicPr>
          <p:cNvPr id="2056" name="Picture 8" descr="Puce-3_p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13" y="3667125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248887" y="5685437"/>
            <a:ext cx="5987409" cy="1055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>
              <a:spcBef>
                <a:spcPts val="0"/>
              </a:spcBef>
            </a:pPr>
            <a:r>
              <a:rPr lang="fr-CH" sz="1800" b="1" dirty="0" smtClean="0">
                <a:solidFill>
                  <a:srgbClr val="70899B"/>
                </a:solidFill>
                <a:ea typeface="ヒラギノ角ゴ Pro W3" pitchFamily="1" charset="-128"/>
              </a:rPr>
              <a:t>Christine Bonvallet</a:t>
            </a:r>
          </a:p>
          <a:p>
            <a:pPr algn="l">
              <a:spcBef>
                <a:spcPts val="0"/>
              </a:spcBef>
            </a:pPr>
            <a:r>
              <a:rPr lang="fr-CH" sz="1800" b="1" dirty="0" smtClean="0">
                <a:solidFill>
                  <a:srgbClr val="70899B"/>
                </a:solidFill>
                <a:ea typeface="ヒラギノ角ゴ Pro W3" pitchFamily="1" charset="-128"/>
              </a:rPr>
              <a:t>WIPO – AIPLA 20</a:t>
            </a:r>
            <a:r>
              <a:rPr lang="fr-CH" sz="1800" b="1" baseline="30000" dirty="0" smtClean="0">
                <a:solidFill>
                  <a:srgbClr val="70899B"/>
                </a:solidFill>
                <a:ea typeface="ヒラギノ角ゴ Pro W3" pitchFamily="1" charset="-128"/>
              </a:rPr>
              <a:t>th</a:t>
            </a:r>
            <a:r>
              <a:rPr lang="fr-CH" sz="1800" b="1" dirty="0" smtClean="0">
                <a:solidFill>
                  <a:srgbClr val="70899B"/>
                </a:solidFill>
                <a:ea typeface="ヒラギノ角ゴ Pro W3" pitchFamily="1" charset="-128"/>
              </a:rPr>
              <a:t> Annual PCT Seminar, July 2016</a:t>
            </a:r>
            <a:endParaRPr lang="fr-CH" sz="1800" b="1" dirty="0">
              <a:solidFill>
                <a:srgbClr val="70899B"/>
              </a:solidFill>
              <a:ea typeface="ヒラギノ角ゴ Pro W3" pitchFamily="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1245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5" y="-27383"/>
            <a:ext cx="9036496" cy="936104"/>
          </a:xfrm>
        </p:spPr>
        <p:txBody>
          <a:bodyPr/>
          <a:lstStyle/>
          <a:p>
            <a:pPr algn="ctr"/>
            <a:r>
              <a:rPr lang="en-US" sz="2800" b="1" dirty="0"/>
              <a:t>Comparison of amendments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b="1" dirty="0" smtClean="0"/>
              <a:t>filed under Article 19 and Article 34</a:t>
            </a:r>
            <a:endParaRPr lang="en-US" sz="28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980728"/>
            <a:ext cx="4090988" cy="5589240"/>
          </a:xfrm>
        </p:spPr>
        <p:txBody>
          <a:bodyPr/>
          <a:lstStyle/>
          <a:p>
            <a:pPr>
              <a:spcBef>
                <a:spcPct val="25000"/>
              </a:spcBef>
              <a:spcAft>
                <a:spcPct val="35000"/>
              </a:spcAft>
              <a:buFontTx/>
              <a:buNone/>
            </a:pPr>
            <a:r>
              <a:rPr lang="en-US" sz="1800" u="sng" dirty="0"/>
              <a:t>Chapter I (Article 19)</a:t>
            </a:r>
            <a:endParaRPr lang="en-US" sz="1800" dirty="0"/>
          </a:p>
          <a:p>
            <a:pPr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/>
              <a:t>claims </a:t>
            </a:r>
            <a:r>
              <a:rPr lang="en-US" sz="1800" dirty="0" smtClean="0"/>
              <a:t>only</a:t>
            </a:r>
          </a:p>
          <a:p>
            <a:pPr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 smtClean="0"/>
              <a:t>one opportunity only</a:t>
            </a:r>
          </a:p>
          <a:p>
            <a:pPr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/>
              <a:t>f</a:t>
            </a:r>
            <a:r>
              <a:rPr lang="en-US" sz="1800" dirty="0" smtClean="0"/>
              <a:t>or provisional protection and to overcome prior art applied by ISA</a:t>
            </a:r>
            <a:endParaRPr lang="en-US" sz="1800" dirty="0"/>
          </a:p>
          <a:p>
            <a:pPr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 smtClean="0"/>
              <a:t>have </a:t>
            </a:r>
            <a:r>
              <a:rPr lang="en-US" sz="1800" dirty="0"/>
              <a:t>effect in all DOs</a:t>
            </a:r>
          </a:p>
          <a:p>
            <a:pPr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/>
              <a:t>f</a:t>
            </a:r>
            <a:r>
              <a:rPr lang="en-US" sz="1800" dirty="0" smtClean="0"/>
              <a:t>iled within the later of  2 mos. </a:t>
            </a:r>
            <a:r>
              <a:rPr lang="en-US" sz="1800" dirty="0"/>
              <a:t>o</a:t>
            </a:r>
            <a:r>
              <a:rPr lang="en-US" sz="1800" dirty="0" smtClean="0"/>
              <a:t>f  transmittal </a:t>
            </a:r>
            <a:r>
              <a:rPr lang="en-US" sz="1800" dirty="0"/>
              <a:t>of the ISR </a:t>
            </a:r>
            <a:r>
              <a:rPr lang="en-US" sz="1800" dirty="0" smtClean="0"/>
              <a:t>(and WOSA) or 16 mos. from the priority date </a:t>
            </a:r>
          </a:p>
          <a:p>
            <a:pPr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 smtClean="0"/>
              <a:t>filed </a:t>
            </a:r>
            <a:r>
              <a:rPr lang="en-US" sz="1800" dirty="0"/>
              <a:t>directly with IB (</a:t>
            </a:r>
            <a:r>
              <a:rPr lang="en-US" sz="1800" u="sng" dirty="0">
                <a:solidFill>
                  <a:srgbClr val="9D0A2B"/>
                </a:solidFill>
              </a:rPr>
              <a:t>not ISA</a:t>
            </a:r>
            <a:r>
              <a:rPr lang="en-US" sz="1800" dirty="0"/>
              <a:t>)</a:t>
            </a:r>
          </a:p>
          <a:p>
            <a:pPr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/>
              <a:t>formality examination by IB</a:t>
            </a:r>
          </a:p>
          <a:p>
            <a:pPr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/>
              <a:t>published as part of the international application by IB</a:t>
            </a:r>
          </a:p>
          <a:p>
            <a:pPr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/>
              <a:t>serve as basis for examination by IPEA unless reversed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4471988" y="980728"/>
            <a:ext cx="4521200" cy="5511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mpd="thickThin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5088" tIns="25400" rIns="65088" bIns="25400">
            <a:spAutoFit/>
          </a:bodyPr>
          <a:lstStyle/>
          <a:p>
            <a:pPr marL="361950" indent="-361950" defTabSz="933450" eaLnBrk="0" hangingPunct="0">
              <a:spcBef>
                <a:spcPct val="25000"/>
              </a:spcBef>
              <a:spcAft>
                <a:spcPct val="35000"/>
              </a:spcAft>
              <a:buClr>
                <a:srgbClr val="3399FF"/>
              </a:buClr>
              <a:buSzPct val="150000"/>
              <a:buFont typeface="Arial" charset="0"/>
              <a:buNone/>
            </a:pPr>
            <a:r>
              <a:rPr lang="en-US" sz="1800" u="sng" dirty="0">
                <a:solidFill>
                  <a:srgbClr val="000000"/>
                </a:solidFill>
                <a:ea typeface="ヒラギノ角ゴ Pro W3" pitchFamily="1" charset="-128"/>
              </a:rPr>
              <a:t>Chapter II (Article 34)</a:t>
            </a:r>
          </a:p>
          <a:p>
            <a:pPr marL="285750" indent="-285750" defTabSz="933450" eaLnBrk="0" hangingPunct="0"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description, claims, drawings</a:t>
            </a:r>
          </a:p>
          <a:p>
            <a:pPr marL="285750" indent="-285750" defTabSz="933450" eaLnBrk="0" hangingPunct="0"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multiple opportunities possible*</a:t>
            </a:r>
          </a:p>
          <a:p>
            <a:pPr marL="285750" indent="-285750" defTabSz="933450" eaLnBrk="0" hangingPunct="0"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to overcome prior art applied by the ISA and IPEA</a:t>
            </a:r>
          </a:p>
          <a:p>
            <a:pPr marL="285750" indent="-285750" defTabSz="933450" eaLnBrk="0" hangingPunct="0"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have </a:t>
            </a:r>
            <a:r>
              <a:rPr lang="en-US" sz="1800" dirty="0">
                <a:solidFill>
                  <a:srgbClr val="000000"/>
                </a:solidFill>
                <a:ea typeface="ヒラギノ角ゴ Pro W3" pitchFamily="1" charset="-128"/>
              </a:rPr>
              <a:t>effect in all </a:t>
            </a: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EOs</a:t>
            </a:r>
          </a:p>
          <a:p>
            <a:pPr marL="285750" indent="-285750" defTabSz="933450" eaLnBrk="0" hangingPunct="0"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filed </a:t>
            </a:r>
            <a:r>
              <a:rPr lang="en-US" sz="1800" dirty="0">
                <a:solidFill>
                  <a:srgbClr val="000000"/>
                </a:solidFill>
                <a:ea typeface="ヒラギノ角ゴ Pro W3" pitchFamily="1" charset="-128"/>
              </a:rPr>
              <a:t>best together with the demand, or during examination by </a:t>
            </a: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IPEA</a:t>
            </a:r>
          </a:p>
          <a:p>
            <a:pPr marL="285750" indent="-285750" defTabSz="933450" eaLnBrk="0" hangingPunct="0"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filed </a:t>
            </a:r>
            <a:r>
              <a:rPr lang="en-US" sz="1800" dirty="0">
                <a:solidFill>
                  <a:srgbClr val="9D0A2B"/>
                </a:solidFill>
                <a:ea typeface="ヒラギノ角ゴ Pro W3" pitchFamily="1" charset="-128"/>
              </a:rPr>
              <a:t>directly with </a:t>
            </a:r>
            <a:r>
              <a:rPr lang="en-US" sz="1800" dirty="0" smtClean="0">
                <a:solidFill>
                  <a:srgbClr val="9D0A2B"/>
                </a:solidFill>
                <a:ea typeface="ヒラギノ角ゴ Pro W3" pitchFamily="1" charset="-128"/>
              </a:rPr>
              <a:t>IPEA</a:t>
            </a:r>
          </a:p>
          <a:p>
            <a:pPr marL="285750" indent="-285750" defTabSz="933450" eaLnBrk="0" hangingPunct="0"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formality </a:t>
            </a:r>
            <a:r>
              <a:rPr lang="en-US" sz="1800" dirty="0">
                <a:solidFill>
                  <a:srgbClr val="000000"/>
                </a:solidFill>
                <a:ea typeface="ヒラギノ角ゴ Pro W3" pitchFamily="1" charset="-128"/>
              </a:rPr>
              <a:t>and substantive examination by </a:t>
            </a: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IPEA</a:t>
            </a:r>
          </a:p>
          <a:p>
            <a:pPr marL="285750" indent="-285750" defTabSz="933450" eaLnBrk="0" hangingPunct="0"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are </a:t>
            </a:r>
            <a:r>
              <a:rPr lang="en-US" sz="1800" dirty="0">
                <a:solidFill>
                  <a:srgbClr val="000000"/>
                </a:solidFill>
                <a:ea typeface="ヒラギノ角ゴ Pro W3" pitchFamily="1" charset="-128"/>
              </a:rPr>
              <a:t>confidential between IPEA and the applicant, </a:t>
            </a:r>
            <a:r>
              <a:rPr lang="en-US" sz="1800" u="sng" dirty="0">
                <a:solidFill>
                  <a:srgbClr val="000000"/>
                </a:solidFill>
                <a:ea typeface="ヒラギノ角ゴ Pro W3" pitchFamily="1" charset="-128"/>
              </a:rPr>
              <a:t>are not published </a:t>
            </a:r>
            <a:r>
              <a:rPr lang="en-US" sz="1800" dirty="0">
                <a:solidFill>
                  <a:srgbClr val="000000"/>
                </a:solidFill>
                <a:ea typeface="ヒラギノ角ゴ Pro W3" pitchFamily="1" charset="-128"/>
              </a:rPr>
              <a:t>during the international </a:t>
            </a: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phase</a:t>
            </a:r>
          </a:p>
          <a:p>
            <a:pPr marL="285750" indent="-285750" defTabSz="933450" eaLnBrk="0" hangingPunct="0">
              <a:spcBef>
                <a:spcPct val="25000"/>
              </a:spcBef>
              <a:spcAft>
                <a:spcPts val="300"/>
              </a:spcAft>
              <a:buClr>
                <a:srgbClr val="990033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rgbClr val="000000"/>
                </a:solidFill>
                <a:ea typeface="ヒラギノ角ゴ Pro W3" pitchFamily="1" charset="-128"/>
              </a:rPr>
              <a:t>serve </a:t>
            </a:r>
            <a:r>
              <a:rPr lang="en-US" sz="1800" dirty="0">
                <a:solidFill>
                  <a:srgbClr val="000000"/>
                </a:solidFill>
                <a:ea typeface="ヒラギノ角ゴ Pro W3" pitchFamily="1" charset="-128"/>
              </a:rPr>
              <a:t>as basis for examination by IPEA unless superseded</a:t>
            </a:r>
          </a:p>
        </p:txBody>
      </p:sp>
      <p:sp>
        <p:nvSpPr>
          <p:cNvPr id="5" name="Rectangle 4"/>
          <p:cNvSpPr/>
          <p:nvPr/>
        </p:nvSpPr>
        <p:spPr>
          <a:xfrm>
            <a:off x="1512168" y="6520988"/>
            <a:ext cx="788436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altLang="en-US" sz="1300" dirty="0" smtClean="0">
                <a:solidFill>
                  <a:schemeClr val="tx2"/>
                </a:solidFill>
                <a:latin typeface="+mn-lt"/>
                <a:ea typeface="ヒラギノ角ゴ Pro W3"/>
                <a:cs typeface="ヒラギノ角ゴ Pro W3"/>
              </a:rPr>
              <a:t>* Amendments need not be considered if received after the examiner has begun to prepare the report</a:t>
            </a:r>
            <a:endParaRPr lang="en-US" altLang="en-US" sz="1300" u="sng" dirty="0">
              <a:solidFill>
                <a:schemeClr val="tx2"/>
              </a:solidFill>
              <a:latin typeface="+mn-lt"/>
              <a:ea typeface="ヒラギノ角ゴ Pro W3"/>
              <a:cs typeface="ヒラギノ角ゴ Pro W3"/>
            </a:endParaRPr>
          </a:p>
        </p:txBody>
      </p:sp>
    </p:spTree>
    <p:extLst>
      <p:ext uri="{BB962C8B-B14F-4D97-AF65-F5344CB8AC3E}">
        <p14:creationId xmlns:p14="http://schemas.microsoft.com/office/powerpoint/2010/main" val="219282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116632"/>
            <a:ext cx="8535863" cy="1038225"/>
          </a:xfrm>
        </p:spPr>
        <p:txBody>
          <a:bodyPr/>
          <a:lstStyle/>
          <a:p>
            <a:r>
              <a:rPr lang="en-US" dirty="0"/>
              <a:t>How to make </a:t>
            </a:r>
            <a:r>
              <a:rPr lang="en-US" dirty="0" smtClean="0"/>
              <a:t>amendments to the </a:t>
            </a:r>
            <a:r>
              <a:rPr lang="en-US" b="1" dirty="0" smtClean="0"/>
              <a:t>claims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(Rules 46.5 and 66.8)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0014" y="1340768"/>
            <a:ext cx="8703986" cy="5472607"/>
          </a:xfrm>
        </p:spPr>
        <p:txBody>
          <a:bodyPr/>
          <a:lstStyle/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100" dirty="0"/>
              <a:t>Where claims are amended under Article 19 or 34, they have to be presented in the form of replacement sheets containing a </a:t>
            </a:r>
            <a:r>
              <a:rPr lang="en-US" sz="2100" dirty="0" smtClean="0"/>
              <a:t>(fresh) </a:t>
            </a:r>
            <a:r>
              <a:rPr lang="en-US" sz="2100" u="sng" dirty="0" smtClean="0"/>
              <a:t>complete</a:t>
            </a:r>
            <a:r>
              <a:rPr lang="en-US" sz="2100" dirty="0" smtClean="0"/>
              <a:t> </a:t>
            </a:r>
            <a:r>
              <a:rPr lang="en-US" sz="2100" dirty="0"/>
              <a:t>set of claims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100" dirty="0"/>
              <a:t>In case of cancelation of certain claims, no renumbering of the remaining claims is required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100" dirty="0" smtClean="0"/>
              <a:t>A letter, signed by the applicant(s) or the agent, must accompany the amendments that </a:t>
            </a:r>
          </a:p>
          <a:p>
            <a:pPr lvl="1">
              <a:spcBef>
                <a:spcPts val="300"/>
              </a:spcBef>
              <a:spcAft>
                <a:spcPts val="600"/>
              </a:spcAft>
            </a:pPr>
            <a:r>
              <a:rPr lang="en-US" sz="2100" dirty="0" smtClean="0"/>
              <a:t>identifies claims that differ because of the amendments from the original claims</a:t>
            </a:r>
          </a:p>
          <a:p>
            <a:pPr lvl="1">
              <a:spcBef>
                <a:spcPts val="300"/>
              </a:spcBef>
              <a:spcAft>
                <a:spcPts val="600"/>
              </a:spcAft>
            </a:pPr>
            <a:r>
              <a:rPr lang="en-US" sz="2100" dirty="0"/>
              <a:t>d</a:t>
            </a:r>
            <a:r>
              <a:rPr lang="en-US" sz="2100" dirty="0" smtClean="0"/>
              <a:t>raws attention to the differences between the original claims and the amended claims</a:t>
            </a:r>
          </a:p>
          <a:p>
            <a:pPr lvl="1">
              <a:spcBef>
                <a:spcPts val="300"/>
              </a:spcBef>
              <a:spcAft>
                <a:spcPts val="600"/>
              </a:spcAft>
            </a:pPr>
            <a:r>
              <a:rPr lang="en-US" sz="2100" dirty="0"/>
              <a:t>i</a:t>
            </a:r>
            <a:r>
              <a:rPr lang="en-US" sz="2100" dirty="0" smtClean="0"/>
              <a:t>dentifies claims that are canceled   </a:t>
            </a:r>
          </a:p>
          <a:p>
            <a:pPr lvl="1">
              <a:spcBef>
                <a:spcPts val="300"/>
              </a:spcBef>
              <a:spcAft>
                <a:spcPts val="600"/>
              </a:spcAft>
            </a:pPr>
            <a:r>
              <a:rPr lang="en-US" sz="2100" dirty="0" smtClean="0"/>
              <a:t>indicates the basis for the amendments in the application             as filed </a:t>
            </a:r>
          </a:p>
        </p:txBody>
      </p:sp>
    </p:spTree>
    <p:extLst>
      <p:ext uri="{BB962C8B-B14F-4D97-AF65-F5344CB8AC3E}">
        <p14:creationId xmlns:p14="http://schemas.microsoft.com/office/powerpoint/2010/main" val="283847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158527"/>
            <a:ext cx="8319839" cy="1038225"/>
          </a:xfrm>
        </p:spPr>
        <p:txBody>
          <a:bodyPr/>
          <a:lstStyle/>
          <a:p>
            <a:r>
              <a:rPr lang="en-US" dirty="0"/>
              <a:t>How to make </a:t>
            </a:r>
            <a:r>
              <a:rPr lang="en-US" dirty="0" smtClean="0"/>
              <a:t>amendments to the descriptions and drawings</a:t>
            </a:r>
            <a:r>
              <a:rPr lang="en-US" dirty="0"/>
              <a:t> </a:t>
            </a:r>
            <a:r>
              <a:rPr lang="en-US" dirty="0" smtClean="0"/>
              <a:t>(Rule 66.8</a:t>
            </a:r>
            <a:r>
              <a:rPr lang="en-US" dirty="0"/>
              <a:t>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0014" y="1454392"/>
            <a:ext cx="8596482" cy="5286976"/>
          </a:xfrm>
        </p:spPr>
        <p:txBody>
          <a:bodyPr/>
          <a:lstStyle/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dirty="0"/>
              <a:t>Where </a:t>
            </a:r>
            <a:r>
              <a:rPr lang="en-US" dirty="0" smtClean="0"/>
              <a:t>the description or drawings are amended under Article 34, replacement pages are required for every sheet which differs from the sheets previously filed</a:t>
            </a:r>
            <a:endParaRPr lang="en-US" dirty="0"/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dirty="0" smtClean="0"/>
              <a:t>A letter, signed by the applicant(s) or the agent, must accompany the amendments that </a:t>
            </a:r>
          </a:p>
          <a:p>
            <a:pPr marL="801688" lvl="1" indent="-344488">
              <a:spcBef>
                <a:spcPts val="300"/>
              </a:spcBef>
              <a:spcAft>
                <a:spcPts val="600"/>
              </a:spcAft>
            </a:pPr>
            <a:r>
              <a:rPr lang="en-US" dirty="0"/>
              <a:t>draws </a:t>
            </a:r>
            <a:r>
              <a:rPr lang="en-US" dirty="0" smtClean="0"/>
              <a:t>attention </a:t>
            </a:r>
            <a:r>
              <a:rPr lang="en-US" dirty="0"/>
              <a:t>to the differences between the </a:t>
            </a:r>
            <a:r>
              <a:rPr lang="en-US" dirty="0" smtClean="0"/>
              <a:t>replaced sheets and the replacement sheets</a:t>
            </a:r>
            <a:endParaRPr lang="en-US" dirty="0"/>
          </a:p>
          <a:p>
            <a:pPr marL="801688" lvl="1" indent="-344488">
              <a:spcBef>
                <a:spcPts val="300"/>
              </a:spcBef>
              <a:spcAft>
                <a:spcPts val="600"/>
              </a:spcAft>
            </a:pPr>
            <a:r>
              <a:rPr lang="en-US" dirty="0"/>
              <a:t>indicates the basis for the amendments in the application as filed </a:t>
            </a:r>
          </a:p>
          <a:p>
            <a:pPr marL="801688" lvl="1" indent="-344488">
              <a:spcBef>
                <a:spcPts val="300"/>
              </a:spcBef>
              <a:spcAft>
                <a:spcPts val="600"/>
              </a:spcAft>
            </a:pPr>
            <a:r>
              <a:rPr lang="en-US" dirty="0"/>
              <a:t>p</a:t>
            </a:r>
            <a:r>
              <a:rPr lang="en-US" dirty="0" smtClean="0"/>
              <a:t>referably explains the underlying reasons for the amendments</a:t>
            </a:r>
          </a:p>
        </p:txBody>
      </p:sp>
    </p:spTree>
    <p:extLst>
      <p:ext uri="{BB962C8B-B14F-4D97-AF65-F5344CB8AC3E}">
        <p14:creationId xmlns:p14="http://schemas.microsoft.com/office/powerpoint/2010/main" val="176972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609135"/>
          </a:xfrm>
        </p:spPr>
        <p:txBody>
          <a:bodyPr/>
          <a:lstStyle/>
          <a:p>
            <a:r>
              <a:rPr lang="en-US" dirty="0" smtClean="0"/>
              <a:t>Additional remarks on amendments</a:t>
            </a:r>
            <a:endParaRPr lang="en-US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6712"/>
            <a:ext cx="8686800" cy="5904656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100" dirty="0" smtClean="0"/>
              <a:t>Article 19 and Article 34 amendments must not go beyond the disclosure of the international application as filed 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100" dirty="0" smtClean="0"/>
              <a:t>Article 19 amendments are not (fully) reviewed by the IB for (substantive) compliance 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100" dirty="0" smtClean="0"/>
              <a:t>If Article 34 amendments go beyond the disclosure of the international application, the IPRP (Chapter II)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sz="2100" dirty="0"/>
              <a:t>w</a:t>
            </a:r>
            <a:r>
              <a:rPr lang="en-US" sz="2100" dirty="0" smtClean="0"/>
              <a:t>ill be established as if that amendment had not been made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sz="2100" dirty="0"/>
              <a:t>w</a:t>
            </a:r>
            <a:r>
              <a:rPr lang="en-US" sz="2100" dirty="0" smtClean="0"/>
              <a:t>ill indicate the reasons why the amendment is considered </a:t>
            </a:r>
            <a:r>
              <a:rPr lang="en-US" sz="2100" dirty="0"/>
              <a:t>to go beyond the disclosure of the international application as filed 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sz="2100" dirty="0"/>
              <a:t>w</a:t>
            </a:r>
            <a:r>
              <a:rPr lang="en-US" sz="2100" dirty="0" smtClean="0"/>
              <a:t>ill include the amended sheets as annexes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100" dirty="0" smtClean="0"/>
              <a:t>If the letter indicating the basis for the amendments in the international application as filed is missing, the IPRP (Chapter II</a:t>
            </a:r>
            <a:r>
              <a:rPr lang="en-US" sz="2100" dirty="0"/>
              <a:t>) </a:t>
            </a:r>
            <a:r>
              <a:rPr lang="en-US" sz="2100" dirty="0" smtClean="0"/>
              <a:t>   by </a:t>
            </a:r>
            <a:r>
              <a:rPr lang="en-US" sz="2100" dirty="0"/>
              <a:t>the IPEA may </a:t>
            </a:r>
            <a:r>
              <a:rPr lang="en-US" sz="2100" dirty="0" smtClean="0"/>
              <a:t>be established as if the amendments                          had not been made</a:t>
            </a:r>
          </a:p>
        </p:txBody>
      </p:sp>
    </p:spTree>
    <p:extLst>
      <p:ext uri="{BB962C8B-B14F-4D97-AF65-F5344CB8AC3E}">
        <p14:creationId xmlns:p14="http://schemas.microsoft.com/office/powerpoint/2010/main" val="209278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50589" y="188640"/>
            <a:ext cx="8397875" cy="1481138"/>
          </a:xfrm>
        </p:spPr>
        <p:txBody>
          <a:bodyPr/>
          <a:lstStyle/>
          <a:p>
            <a:r>
              <a:rPr lang="en-US" dirty="0"/>
              <a:t>Amendments upon entry into the national phase (Articles 28 and 41 and Rules 52 and 78)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1463" y="1945853"/>
            <a:ext cx="8477250" cy="4435475"/>
          </a:xfrm>
        </p:spPr>
        <p:txBody>
          <a:bodyPr/>
          <a:lstStyle/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dirty="0" smtClean="0"/>
              <a:t>ALL parts of the international application my be amended</a:t>
            </a:r>
            <a:endParaRPr lang="en-US" dirty="0"/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dirty="0"/>
              <a:t>Time limit = normally at least one month from the date of fulfillment of the requirements for entry into the national phase (i.e. </a:t>
            </a:r>
            <a:r>
              <a:rPr lang="en-US" u="sng" dirty="0"/>
              <a:t>not</a:t>
            </a:r>
            <a:r>
              <a:rPr lang="en-US" dirty="0"/>
              <a:t> from the time limit under Article 22 or 39(1))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dirty="0"/>
              <a:t>Any later time limits under the national law apply  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dirty="0"/>
              <a:t>Different amendments possible for different DOs and EOs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dirty="0"/>
              <a:t>Generally, any claims fee due for the national phase will be calculated on the basis of the number of claims valid at the time of entry into the national phase</a:t>
            </a:r>
          </a:p>
        </p:txBody>
      </p:sp>
    </p:spTree>
    <p:extLst>
      <p:ext uri="{BB962C8B-B14F-4D97-AF65-F5344CB8AC3E}">
        <p14:creationId xmlns:p14="http://schemas.microsoft.com/office/powerpoint/2010/main" val="352159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50589" y="44624"/>
            <a:ext cx="8397875" cy="1008112"/>
          </a:xfrm>
        </p:spPr>
        <p:txBody>
          <a:bodyPr/>
          <a:lstStyle/>
          <a:p>
            <a:r>
              <a:rPr lang="en-US" dirty="0" smtClean="0"/>
              <a:t>Informal comments on the written option of the ISA</a:t>
            </a:r>
            <a:endParaRPr lang="en-U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1462" y="1124744"/>
            <a:ext cx="8765034" cy="5472608"/>
          </a:xfrm>
        </p:spPr>
        <p:txBody>
          <a:bodyPr/>
          <a:lstStyle/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000" dirty="0" smtClean="0"/>
              <a:t>Applicants may file informal comments on the written opinion of the ISA (WOSA) with the IB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000" dirty="0" smtClean="0"/>
              <a:t>Informal comments should preferably be filed by 28 months from the priority date 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000" dirty="0" smtClean="0"/>
              <a:t>The IB will send the informal comments to the DOs together with the IPRP (Chapter I) but not before 30 months from the priority date 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000" dirty="0" smtClean="0"/>
              <a:t>It is up to the DOs to decide whether and to what extent to take the informal comments into account in the national phase</a:t>
            </a:r>
            <a:endParaRPr lang="en-US" sz="2000" dirty="0"/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000" dirty="0" smtClean="0">
                <a:solidFill>
                  <a:srgbClr val="9D0A2B"/>
                </a:solidFill>
                <a:sym typeface="Webdings"/>
              </a:rPr>
              <a:t></a:t>
            </a:r>
            <a:r>
              <a:rPr lang="en-US" sz="2000" dirty="0" smtClean="0">
                <a:sym typeface="Webdings"/>
              </a:rPr>
              <a:t> DOs may require translation of informal comments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000" dirty="0" smtClean="0"/>
              <a:t>Where a Demand (for international preliminary examination under Chapter II) is filed, the IB will not forward any informal comments to the IPEA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000" dirty="0" smtClean="0"/>
              <a:t>Informal comments are made publicly available as from the                  date of international publication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0749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_2010_pct background png">
  <a:themeElements>
    <a:clrScheme name="template_englis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mplate_englis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emplate_englis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EN_2010_pct background png</Template>
  <TotalTime>349</TotalTime>
  <Words>779</Words>
  <Application>Microsoft Office PowerPoint</Application>
  <PresentationFormat>On-screen Show (4:3)</PresentationFormat>
  <Paragraphs>61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EN_2010_pct background png</vt:lpstr>
      <vt:lpstr>PowerPoint Presentation</vt:lpstr>
      <vt:lpstr>Comparison of amendments filed under Article 19 and Article 34</vt:lpstr>
      <vt:lpstr>How to make amendments to the claims (Rules 46.5 and 66.8)</vt:lpstr>
      <vt:lpstr>How to make amendments to the descriptions and drawings (Rule 66.8)</vt:lpstr>
      <vt:lpstr>Additional remarks on amendments</vt:lpstr>
      <vt:lpstr>Amendments upon entry into the national phase (Articles 28 and 41 and Rules 52 and 78)</vt:lpstr>
      <vt:lpstr>Informal comments on the written option of the ISA</vt:lpstr>
    </vt:vector>
  </TitlesOfParts>
  <Company>World Intellectual Property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ARGANOZA Rosalina</dc:creator>
  <cp:lastModifiedBy>BONVALLET Christine</cp:lastModifiedBy>
  <cp:revision>65</cp:revision>
  <cp:lastPrinted>2014-06-26T14:11:22Z</cp:lastPrinted>
  <dcterms:created xsi:type="dcterms:W3CDTF">2014-06-04T15:01:51Z</dcterms:created>
  <dcterms:modified xsi:type="dcterms:W3CDTF">2016-06-28T12:19:46Z</dcterms:modified>
</cp:coreProperties>
</file>