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752" r:id="rId2"/>
    <p:sldId id="762" r:id="rId3"/>
    <p:sldId id="757" r:id="rId4"/>
    <p:sldId id="763" r:id="rId5"/>
    <p:sldId id="753" r:id="rId6"/>
    <p:sldId id="754" r:id="rId7"/>
    <p:sldId id="758" r:id="rId8"/>
    <p:sldId id="759" r:id="rId9"/>
    <p:sldId id="761" r:id="rId10"/>
    <p:sldId id="864" r:id="rId11"/>
    <p:sldId id="865" r:id="rId12"/>
    <p:sldId id="869" r:id="rId13"/>
    <p:sldId id="767" r:id="rId14"/>
    <p:sldId id="768" r:id="rId15"/>
    <p:sldId id="770" r:id="rId16"/>
    <p:sldId id="867" r:id="rId17"/>
    <p:sldId id="868" r:id="rId18"/>
  </p:sldIdLst>
  <p:sldSz cx="9144000" cy="6858000" type="screen4x3"/>
  <p:notesSz cx="7086600" cy="10210800"/>
  <p:defaultTextStyle>
    <a:defPPr>
      <a:defRPr lang="en-US"/>
    </a:defPPr>
    <a:lvl1pPr algn="l" rtl="0" fontAlgn="base">
      <a:spcBef>
        <a:spcPct val="5000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5000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5000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5000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5000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D0A2B"/>
    <a:srgbClr val="70899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75" autoAdjust="0"/>
    <p:restoredTop sz="94629" autoAdjust="0"/>
  </p:normalViewPr>
  <p:slideViewPr>
    <p:cSldViewPr>
      <p:cViewPr>
        <p:scale>
          <a:sx n="60" d="100"/>
          <a:sy n="60" d="100"/>
        </p:scale>
        <p:origin x="-308" y="-120"/>
      </p:cViewPr>
      <p:guideLst>
        <p:guide orient="horz" pos="1162"/>
        <p:guide pos="4876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60" d="100"/>
        <a:sy n="160" d="100"/>
      </p:scale>
      <p:origin x="0" y="0"/>
    </p:cViewPr>
  </p:sorterViewPr>
  <p:notesViewPr>
    <p:cSldViewPr showGuides="1">
      <p:cViewPr varScale="1">
        <p:scale>
          <a:sx n="77" d="100"/>
          <a:sy n="77" d="100"/>
        </p:scale>
        <p:origin x="-2094" y="-90"/>
      </p:cViewPr>
      <p:guideLst>
        <p:guide orient="horz" pos="3216"/>
        <p:guide pos="223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47505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0860" cy="510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8837" tIns="49419" rIns="98837" bIns="49419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3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14100" y="0"/>
            <a:ext cx="3070860" cy="510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8837" tIns="49419" rIns="98837" bIns="49419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3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0600" y="765175"/>
            <a:ext cx="5105400" cy="38290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229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8660" y="4850130"/>
            <a:ext cx="5669280" cy="45948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8837" tIns="49419" rIns="98837" bIns="4941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229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698488"/>
            <a:ext cx="3070860" cy="510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8837" tIns="49419" rIns="98837" bIns="49419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3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29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14100" y="9698488"/>
            <a:ext cx="3070860" cy="510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8837" tIns="49419" rIns="98837" bIns="49419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300" smtClean="0"/>
            </a:lvl1pPr>
          </a:lstStyle>
          <a:p>
            <a:pPr>
              <a:defRPr/>
            </a:pPr>
            <a:fld id="{CA84FE9B-D5D4-4B76-87EA-A08EA8B20C6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027255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89013" y="765175"/>
            <a:ext cx="5108575" cy="3830638"/>
          </a:xfrm>
          <a:ln/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 sz="2800">
                <a:solidFill>
                  <a:srgbClr val="70899B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  <a:endParaRPr lang="en-US" noProof="0" dirty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4213" y="3860800"/>
            <a:ext cx="6400800" cy="1752600"/>
          </a:xfrm>
        </p:spPr>
        <p:txBody>
          <a:bodyPr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2" name="TextBox 1"/>
          <p:cNvSpPr txBox="1"/>
          <p:nvPr userDrawn="1"/>
        </p:nvSpPr>
        <p:spPr>
          <a:xfrm>
            <a:off x="5684400" y="1818000"/>
            <a:ext cx="1695912" cy="403200"/>
          </a:xfrm>
          <a:prstGeom prst="rect">
            <a:avLst/>
          </a:prstGeom>
          <a:noFill/>
        </p:spPr>
        <p:txBody>
          <a:bodyPr wrap="none" rtlCol="0">
            <a:noAutofit/>
          </a:bodyPr>
          <a:lstStyle/>
          <a:p>
            <a:r>
              <a:rPr lang="fr-CH" sz="1200" b="1" dirty="0" smtClean="0">
                <a:solidFill>
                  <a:srgbClr val="9D0A2B"/>
                </a:solidFill>
              </a:rPr>
              <a:t>The International </a:t>
            </a:r>
            <a:br>
              <a:rPr lang="fr-CH" sz="1200" b="1" dirty="0" smtClean="0">
                <a:solidFill>
                  <a:srgbClr val="9D0A2B"/>
                </a:solidFill>
              </a:rPr>
            </a:br>
            <a:r>
              <a:rPr lang="fr-CH" sz="1200" b="1" dirty="0" smtClean="0">
                <a:solidFill>
                  <a:srgbClr val="9D0A2B"/>
                </a:solidFill>
              </a:rPr>
              <a:t>Patent System</a:t>
            </a:r>
            <a:endParaRPr lang="fr-CH" sz="1200" b="1" dirty="0">
              <a:solidFill>
                <a:srgbClr val="9D0A2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49618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70899B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fr-C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342900" indent="-342900">
              <a:buClr>
                <a:srgbClr val="9D0A2B"/>
              </a:buClr>
              <a:buSzPct val="150000"/>
              <a:buFont typeface="Arial" pitchFamily="34" charset="0"/>
              <a:buChar char="■"/>
              <a:defRPr/>
            </a:lvl1pPr>
            <a:lvl2pPr marL="742950" indent="-285750">
              <a:buClr>
                <a:srgbClr val="9D0A2B"/>
              </a:buClr>
              <a:buSzPct val="100000"/>
              <a:buFont typeface="Wingdings" pitchFamily="2" charset="2"/>
              <a:buChar char="q"/>
              <a:defRPr/>
            </a:lvl2pPr>
            <a:lvl3pPr marL="1143000" indent="-228600">
              <a:buClr>
                <a:srgbClr val="9D0A2B"/>
              </a:buClr>
              <a:buSzPct val="100000"/>
              <a:buFont typeface="Wingdings" pitchFamily="2" charset="2"/>
              <a:buChar char="§"/>
              <a:defRPr/>
            </a:lvl3pPr>
            <a:lvl4pPr marL="1600200" indent="-228600">
              <a:buClr>
                <a:srgbClr val="9D0A2B"/>
              </a:buClr>
              <a:buSzPct val="150000"/>
              <a:buFont typeface="Arial" pitchFamily="34" charset="0"/>
              <a:buChar char="■"/>
              <a:defRPr/>
            </a:lvl4pPr>
            <a:lvl5pPr marL="2057400" indent="-228600">
              <a:buClr>
                <a:srgbClr val="9D0A2B"/>
              </a:buClr>
              <a:buSzPct val="150000"/>
              <a:buFont typeface="Arial" pitchFamily="34" charset="0"/>
              <a:buChar char="■"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H" dirty="0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2272" y="6069657"/>
            <a:ext cx="1005927" cy="167655"/>
          </a:xfrm>
          <a:prstGeom prst="rect">
            <a:avLst/>
          </a:prstGeom>
        </p:spPr>
      </p:pic>
      <p:sp>
        <p:nvSpPr>
          <p:cNvPr id="6" name="TextBox 5"/>
          <p:cNvSpPr txBox="1"/>
          <p:nvPr userDrawn="1"/>
        </p:nvSpPr>
        <p:spPr>
          <a:xfrm>
            <a:off x="7614000" y="6202800"/>
            <a:ext cx="1422000" cy="302400"/>
          </a:xfrm>
          <a:prstGeom prst="rect">
            <a:avLst/>
          </a:prstGeom>
          <a:noFill/>
        </p:spPr>
        <p:txBody>
          <a:bodyPr wrap="none" rtlCol="0">
            <a:noAutofit/>
          </a:bodyPr>
          <a:lstStyle/>
          <a:p>
            <a:r>
              <a:rPr lang="fr-CH" sz="800" b="1" dirty="0" smtClean="0">
                <a:solidFill>
                  <a:srgbClr val="9D0A2B"/>
                </a:solidFill>
              </a:rPr>
              <a:t>The International </a:t>
            </a:r>
            <a:br>
              <a:rPr lang="fr-CH" sz="800" b="1" dirty="0" smtClean="0">
                <a:solidFill>
                  <a:srgbClr val="9D0A2B"/>
                </a:solidFill>
              </a:rPr>
            </a:br>
            <a:r>
              <a:rPr lang="fr-CH" sz="800" b="1" dirty="0" smtClean="0">
                <a:solidFill>
                  <a:srgbClr val="9D0A2B"/>
                </a:solidFill>
              </a:rPr>
              <a:t>Patent System</a:t>
            </a:r>
            <a:endParaRPr lang="fr-CH" sz="800" b="1" dirty="0">
              <a:solidFill>
                <a:srgbClr val="9D0A2B"/>
              </a:solidFill>
            </a:endParaRPr>
          </a:p>
        </p:txBody>
      </p:sp>
      <p:sp>
        <p:nvSpPr>
          <p:cNvPr id="7" name="TextBox 6"/>
          <p:cNvSpPr txBox="1"/>
          <p:nvPr userDrawn="1"/>
        </p:nvSpPr>
        <p:spPr>
          <a:xfrm>
            <a:off x="-36512" y="6546830"/>
            <a:ext cx="151355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Bef>
                <a:spcPts val="0"/>
              </a:spcBef>
              <a:defRPr/>
            </a:pPr>
            <a:r>
              <a:rPr lang="en-US" sz="800" dirty="0" smtClean="0"/>
              <a:t>AIPLA</a:t>
            </a:r>
            <a:r>
              <a:rPr lang="en-US" sz="800" baseline="0" dirty="0" smtClean="0"/>
              <a:t> 20</a:t>
            </a:r>
            <a:r>
              <a:rPr lang="en-US" sz="800" baseline="30000" dirty="0" smtClean="0"/>
              <a:t>th</a:t>
            </a:r>
            <a:r>
              <a:rPr lang="en-US" sz="800" baseline="0" dirty="0" smtClean="0"/>
              <a:t> PCT Seminar </a:t>
            </a:r>
            <a:fld id="{DA79EEDA-9492-4994-BB18-1005CD6866B1}" type="slidenum">
              <a:rPr lang="en-US" sz="800" smtClean="0"/>
              <a:pPr>
                <a:spcBef>
                  <a:spcPts val="0"/>
                </a:spcBef>
                <a:defRPr/>
              </a:pPr>
              <a:t>‹#›</a:t>
            </a:fld>
            <a:endParaRPr lang="en-US" sz="800" dirty="0" smtClean="0"/>
          </a:p>
          <a:p>
            <a:pPr>
              <a:spcBef>
                <a:spcPts val="0"/>
              </a:spcBef>
              <a:defRPr/>
            </a:pPr>
            <a:r>
              <a:rPr lang="en-US" sz="800" dirty="0" smtClean="0"/>
              <a:t>25-26.07.2016 -- Signature</a:t>
            </a:r>
          </a:p>
        </p:txBody>
      </p:sp>
    </p:spTree>
    <p:extLst>
      <p:ext uri="{BB962C8B-B14F-4D97-AF65-F5344CB8AC3E}">
        <p14:creationId xmlns:p14="http://schemas.microsoft.com/office/powerpoint/2010/main" val="24393466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r-C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AB5F7D-D5B1-4D98-B310-16D211F2365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49001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238"/>
            <a:ext cx="4038600" cy="4352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238"/>
            <a:ext cx="4038600" cy="4352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517826-A1A8-4B20-83BB-6B4226365DC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41805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r-C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546D48-0F63-43E9-B47C-935DCDFAA1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6851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H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E760F4-0BB2-41F5-A823-5656424847F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9934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6D60C8-7BA5-467F-BCD3-E871B6D034E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1963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C813F8-B5E0-463F-B52D-A76CAE1804A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20465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fr-CH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77A5B0-4E40-4836-BF8A-4DD3519947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46682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C3305F-35F4-4D38-853F-6972B7651A0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99199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r-C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A1C06C-5FA2-4438-B070-4F16D45DBAE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36856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773238"/>
            <a:ext cx="8229600" cy="435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0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400" smtClean="0"/>
            </a:lvl1pPr>
          </a:lstStyle>
          <a:p>
            <a:pPr>
              <a:defRPr/>
            </a:pPr>
            <a:fld id="{7F3150A8-B334-48D8-BDDC-A2E01CBB87C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00408C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00408C"/>
          </a:solidFill>
          <a:latin typeface="Arial" charset="0"/>
          <a:cs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00408C"/>
          </a:solidFill>
          <a:latin typeface="Arial" charset="0"/>
          <a:cs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00408C"/>
          </a:solidFill>
          <a:latin typeface="Arial" charset="0"/>
          <a:cs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00408C"/>
          </a:solidFill>
          <a:latin typeface="Arial" charset="0"/>
          <a:cs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00408C"/>
          </a:solidFill>
          <a:latin typeface="Arial" charset="0"/>
          <a:cs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00408C"/>
          </a:solidFill>
          <a:latin typeface="Arial" charset="0"/>
          <a:cs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00408C"/>
          </a:solidFill>
          <a:latin typeface="Arial" charset="0"/>
          <a:cs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00408C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Blip>
          <a:blip r:embed="rId14"/>
        </a:buBlip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Blip>
          <a:blip r:embed="rId14"/>
        </a:buBlip>
        <a:defRPr sz="24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Blip>
          <a:blip r:embed="rId14"/>
        </a:buBlip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Blip>
          <a:blip r:embed="rId14"/>
        </a:buBlip>
        <a:defRPr sz="24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Blip>
          <a:blip r:embed="rId14"/>
        </a:buBlip>
        <a:defRPr sz="24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Blip>
          <a:blip r:embed="rId14"/>
        </a:buBlip>
        <a:defRPr sz="24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Blip>
          <a:blip r:embed="rId14"/>
        </a:buBlip>
        <a:defRPr sz="24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Blip>
          <a:blip r:embed="rId14"/>
        </a:buBlip>
        <a:defRPr sz="24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Blip>
          <a:blip r:embed="rId14"/>
        </a:buBlip>
        <a:defRPr sz="24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wipo.int/pct/en/texts/pdf/p_a_waivers.pdf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uspto.gov/web/offices/pac/mpep/s1820.html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wipo.int/export/sites/www/pct/en/forms/request/ed_request.pdf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wipo.int/export/sites/www/pct/en/forms/ib/editable/ed_ib372.pdf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wipo.int/export/sites/www/pct/en/forms/ib/ib306.pdf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219200" y="3429000"/>
            <a:ext cx="7745288" cy="2376264"/>
          </a:xfrm>
          <a:noFill/>
          <a:ln/>
        </p:spPr>
        <p:txBody>
          <a:bodyPr/>
          <a:lstStyle/>
          <a:p>
            <a:pPr>
              <a:lnSpc>
                <a:spcPts val="3840"/>
              </a:lnSpc>
              <a:spcBef>
                <a:spcPts val="300"/>
              </a:spcBef>
            </a:pPr>
            <a:r>
              <a:rPr lang="en-US" sz="3200" b="1" dirty="0" smtClean="0">
                <a:solidFill>
                  <a:srgbClr val="70899B"/>
                </a:solidFill>
              </a:rPr>
              <a:t>Signature Requirements</a:t>
            </a:r>
            <a:r>
              <a:rPr lang="en-US" sz="3200" b="1" dirty="0">
                <a:solidFill>
                  <a:srgbClr val="70899B"/>
                </a:solidFill>
              </a:rPr>
              <a:t>, </a:t>
            </a:r>
            <a:r>
              <a:rPr lang="en-US" sz="3200" b="1" dirty="0" smtClean="0">
                <a:solidFill>
                  <a:srgbClr val="70899B"/>
                </a:solidFill>
              </a:rPr>
              <a:t>Agents, Common</a:t>
            </a:r>
            <a:r>
              <a:rPr lang="en-US" sz="3200" b="1" dirty="0">
                <a:solidFill>
                  <a:srgbClr val="70899B"/>
                </a:solidFill>
              </a:rPr>
              <a:t> </a:t>
            </a:r>
            <a:r>
              <a:rPr lang="en-US" sz="3200" b="1" dirty="0" smtClean="0">
                <a:solidFill>
                  <a:srgbClr val="70899B"/>
                </a:solidFill>
              </a:rPr>
              <a:t>Representatives,</a:t>
            </a:r>
          </a:p>
          <a:p>
            <a:pPr>
              <a:lnSpc>
                <a:spcPts val="3840"/>
              </a:lnSpc>
              <a:spcBef>
                <a:spcPts val="300"/>
              </a:spcBef>
            </a:pPr>
            <a:r>
              <a:rPr lang="en-US" sz="3200" b="1" dirty="0" smtClean="0">
                <a:solidFill>
                  <a:srgbClr val="70899B"/>
                </a:solidFill>
              </a:rPr>
              <a:t>Withdrawals, Recording Changes and</a:t>
            </a:r>
          </a:p>
          <a:p>
            <a:pPr>
              <a:lnSpc>
                <a:spcPts val="3840"/>
              </a:lnSpc>
              <a:spcBef>
                <a:spcPts val="300"/>
              </a:spcBef>
            </a:pPr>
            <a:r>
              <a:rPr lang="en-US" sz="3200" b="1" dirty="0" smtClean="0">
                <a:solidFill>
                  <a:srgbClr val="70899B"/>
                </a:solidFill>
              </a:rPr>
              <a:t>Provisional Protection</a:t>
            </a:r>
            <a:endParaRPr lang="en-US" sz="3200" b="1" dirty="0">
              <a:solidFill>
                <a:srgbClr val="70899B"/>
              </a:solidFill>
            </a:endParaRPr>
          </a:p>
        </p:txBody>
      </p:sp>
      <p:pic>
        <p:nvPicPr>
          <p:cNvPr id="20483" name="Picture 3" descr="Puce-3_pc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813" y="3068960"/>
            <a:ext cx="381000" cy="3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1248887" y="5685437"/>
            <a:ext cx="5987409" cy="1055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l">
              <a:spcBef>
                <a:spcPts val="0"/>
              </a:spcBef>
            </a:pPr>
            <a:r>
              <a:rPr lang="fr-CH" sz="1800" b="1" dirty="0" smtClean="0">
                <a:solidFill>
                  <a:srgbClr val="70899B"/>
                </a:solidFill>
                <a:ea typeface="ヒラギノ角ゴ Pro W3" pitchFamily="1" charset="-128"/>
              </a:rPr>
              <a:t>Christine Bonvallet</a:t>
            </a:r>
          </a:p>
          <a:p>
            <a:pPr algn="l">
              <a:spcBef>
                <a:spcPts val="0"/>
              </a:spcBef>
            </a:pPr>
            <a:r>
              <a:rPr lang="fr-CH" sz="1800" b="1" dirty="0" smtClean="0">
                <a:solidFill>
                  <a:srgbClr val="70899B"/>
                </a:solidFill>
                <a:ea typeface="ヒラギノ角ゴ Pro W3" pitchFamily="1" charset="-128"/>
              </a:rPr>
              <a:t>WIPO – AIPLA 20</a:t>
            </a:r>
            <a:r>
              <a:rPr lang="fr-CH" sz="1800" b="1" baseline="30000" dirty="0" smtClean="0">
                <a:solidFill>
                  <a:srgbClr val="70899B"/>
                </a:solidFill>
                <a:ea typeface="ヒラギノ角ゴ Pro W3" pitchFamily="1" charset="-128"/>
              </a:rPr>
              <a:t>th</a:t>
            </a:r>
            <a:r>
              <a:rPr lang="fr-CH" sz="1800" b="1" dirty="0" smtClean="0">
                <a:solidFill>
                  <a:srgbClr val="70899B"/>
                </a:solidFill>
                <a:ea typeface="ヒラギノ角ゴ Pro W3" pitchFamily="1" charset="-128"/>
              </a:rPr>
              <a:t>  </a:t>
            </a:r>
            <a:r>
              <a:rPr lang="fr-CH" sz="1800" b="1" dirty="0" err="1" smtClean="0">
                <a:solidFill>
                  <a:srgbClr val="70899B"/>
                </a:solidFill>
                <a:ea typeface="ヒラギノ角ゴ Pro W3" pitchFamily="1" charset="-128"/>
              </a:rPr>
              <a:t>Annual</a:t>
            </a:r>
            <a:r>
              <a:rPr lang="fr-CH" sz="1800" b="1" dirty="0" smtClean="0">
                <a:solidFill>
                  <a:srgbClr val="70899B"/>
                </a:solidFill>
                <a:ea typeface="ヒラギノ角ゴ Pro W3" pitchFamily="1" charset="-128"/>
              </a:rPr>
              <a:t> PCT </a:t>
            </a:r>
            <a:r>
              <a:rPr lang="fr-CH" sz="1800" b="1" dirty="0" err="1" smtClean="0">
                <a:solidFill>
                  <a:srgbClr val="70899B"/>
                </a:solidFill>
                <a:ea typeface="ヒラギノ角ゴ Pro W3" pitchFamily="1" charset="-128"/>
              </a:rPr>
              <a:t>Seminar</a:t>
            </a:r>
            <a:r>
              <a:rPr lang="fr-CH" sz="1800" b="1" dirty="0" smtClean="0">
                <a:solidFill>
                  <a:srgbClr val="70899B"/>
                </a:solidFill>
                <a:ea typeface="ヒラギノ角ゴ Pro W3" pitchFamily="1" charset="-128"/>
              </a:rPr>
              <a:t>, July 2016</a:t>
            </a:r>
            <a:endParaRPr lang="fr-CH" sz="1800" b="1" dirty="0">
              <a:solidFill>
                <a:srgbClr val="70899B"/>
              </a:solidFill>
              <a:ea typeface="ヒラギノ角ゴ Pro W3" pitchFamily="1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086487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300038" y="44624"/>
            <a:ext cx="8736458" cy="1195387"/>
          </a:xfrm>
        </p:spPr>
        <p:txBody>
          <a:bodyPr/>
          <a:lstStyle/>
          <a:p>
            <a:pPr algn="ctr"/>
            <a:r>
              <a:rPr lang="en-US" dirty="0"/>
              <a:t>Signature of the </a:t>
            </a:r>
            <a:r>
              <a:rPr lang="en-US" dirty="0" smtClean="0"/>
              <a:t>international application  (request) (1) (Rules </a:t>
            </a:r>
            <a:r>
              <a:rPr lang="en-US" dirty="0"/>
              <a:t>4.15, 26.2</a:t>
            </a:r>
            <a:r>
              <a:rPr lang="en-US" i="1" dirty="0"/>
              <a:t>bis</a:t>
            </a:r>
            <a:r>
              <a:rPr lang="en-US" dirty="0"/>
              <a:t>(a))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65719" y="1340768"/>
            <a:ext cx="8778281" cy="5256584"/>
          </a:xfrm>
        </p:spPr>
        <p:txBody>
          <a:bodyPr/>
          <a:lstStyle/>
          <a:p>
            <a:pPr>
              <a:spcBef>
                <a:spcPct val="25000"/>
              </a:spcBef>
              <a:spcAft>
                <a:spcPct val="35000"/>
              </a:spcAft>
            </a:pPr>
            <a:r>
              <a:rPr lang="en-US" sz="2200" dirty="0" smtClean="0"/>
              <a:t>In principle, the request must be signed by </a:t>
            </a:r>
            <a:r>
              <a:rPr lang="en-US" sz="2200" u="sng" dirty="0" smtClean="0"/>
              <a:t>all persons </a:t>
            </a:r>
            <a:r>
              <a:rPr lang="en-US" sz="2200" dirty="0" smtClean="0"/>
              <a:t>(legal entity or natural persons) indicated as “applicant” or “applicant and inventor”</a:t>
            </a:r>
          </a:p>
          <a:p>
            <a:pPr lvl="1">
              <a:spcBef>
                <a:spcPct val="25000"/>
              </a:spcBef>
              <a:spcAft>
                <a:spcPct val="35000"/>
              </a:spcAft>
            </a:pPr>
            <a:r>
              <a:rPr lang="en-US" sz="2200" dirty="0" smtClean="0"/>
              <a:t>a </a:t>
            </a:r>
            <a:r>
              <a:rPr lang="en-US" sz="2200" dirty="0"/>
              <a:t>person named on the request as </a:t>
            </a:r>
            <a:r>
              <a:rPr lang="en-US" sz="2200" dirty="0" smtClean="0"/>
              <a:t>“inventor only” </a:t>
            </a:r>
            <a:r>
              <a:rPr lang="en-US" sz="2200" u="sng" dirty="0"/>
              <a:t>does not need to sign</a:t>
            </a:r>
            <a:r>
              <a:rPr lang="en-US" sz="2200" dirty="0"/>
              <a:t> the request </a:t>
            </a:r>
            <a:endParaRPr lang="en-US" sz="2200" dirty="0" smtClean="0"/>
          </a:p>
          <a:p>
            <a:pPr lvl="1">
              <a:spcBef>
                <a:spcPct val="25000"/>
              </a:spcBef>
              <a:spcAft>
                <a:spcPct val="35000"/>
              </a:spcAft>
            </a:pPr>
            <a:r>
              <a:rPr lang="en-US" sz="2200" dirty="0" smtClean="0"/>
              <a:t>if only one of </a:t>
            </a:r>
            <a:r>
              <a:rPr lang="en-US" sz="2200" dirty="0"/>
              <a:t>the </a:t>
            </a:r>
            <a:r>
              <a:rPr lang="en-US" sz="2200" dirty="0" smtClean="0"/>
              <a:t>applicants signs, </a:t>
            </a:r>
            <a:r>
              <a:rPr lang="en-US" sz="2200" dirty="0"/>
              <a:t>the lack of signature of the other applicants will not be considered a defect</a:t>
            </a:r>
          </a:p>
          <a:p>
            <a:pPr>
              <a:spcBef>
                <a:spcPct val="25000"/>
              </a:spcBef>
              <a:spcAft>
                <a:spcPct val="35000"/>
              </a:spcAft>
            </a:pPr>
            <a:r>
              <a:rPr lang="en-US" sz="2200" dirty="0" smtClean="0"/>
              <a:t>If </a:t>
            </a:r>
            <a:r>
              <a:rPr lang="en-US" sz="2200" dirty="0"/>
              <a:t>the request is </a:t>
            </a:r>
            <a:r>
              <a:rPr lang="en-US" sz="2200" dirty="0" smtClean="0"/>
              <a:t>only </a:t>
            </a:r>
            <a:r>
              <a:rPr lang="en-US" sz="2200" dirty="0"/>
              <a:t>signed by </a:t>
            </a:r>
            <a:r>
              <a:rPr lang="en-US" sz="2200" dirty="0" smtClean="0"/>
              <a:t>an agent</a:t>
            </a:r>
            <a:r>
              <a:rPr lang="en-US" sz="2200" dirty="0"/>
              <a:t>, a separate power of attorney signed by all the applicant(s) </a:t>
            </a:r>
            <a:r>
              <a:rPr lang="en-US" sz="2200" dirty="0" smtClean="0"/>
              <a:t>should be </a:t>
            </a:r>
            <a:r>
              <a:rPr lang="en-US" sz="2200" dirty="0"/>
              <a:t>filed (either original individual power or copy of general </a:t>
            </a:r>
            <a:r>
              <a:rPr lang="en-US" sz="2200" dirty="0" smtClean="0"/>
              <a:t>power, no “domestic” power), unless waiver applies</a:t>
            </a:r>
          </a:p>
          <a:p>
            <a:pPr marL="342900" lvl="1" indent="-342900">
              <a:spcBef>
                <a:spcPct val="25000"/>
              </a:spcBef>
              <a:spcAft>
                <a:spcPct val="35000"/>
              </a:spcAft>
              <a:buSzPct val="150000"/>
              <a:buFont typeface="Arial" pitchFamily="34" charset="0"/>
              <a:buChar char="■"/>
            </a:pPr>
            <a:r>
              <a:rPr lang="en-US" sz="2200" dirty="0"/>
              <a:t>Any notice of withdrawal would have to be signed by or on behalf of </a:t>
            </a:r>
            <a:r>
              <a:rPr lang="en-US" sz="2200" u="sng" dirty="0"/>
              <a:t>all applicants</a:t>
            </a:r>
            <a:r>
              <a:rPr lang="en-US" sz="2200" dirty="0"/>
              <a:t> (including </a:t>
            </a:r>
            <a:r>
              <a:rPr lang="en-US" sz="2200" dirty="0" smtClean="0"/>
              <a:t>“applicant and inventors”)</a:t>
            </a:r>
            <a:endParaRPr lang="en-US" sz="2200" dirty="0"/>
          </a:p>
          <a:p>
            <a:pPr>
              <a:spcBef>
                <a:spcPct val="25000"/>
              </a:spcBef>
              <a:spcAft>
                <a:spcPct val="35000"/>
              </a:spcAft>
            </a:pPr>
            <a:endParaRPr lang="en-US" sz="2200" dirty="0" smtClean="0"/>
          </a:p>
          <a:p>
            <a:pPr>
              <a:spcBef>
                <a:spcPct val="25000"/>
              </a:spcBef>
              <a:spcAft>
                <a:spcPct val="35000"/>
              </a:spcAft>
              <a:buFontTx/>
              <a:buNone/>
            </a:pP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3000557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116632"/>
            <a:ext cx="8568630" cy="1545779"/>
          </a:xfrm>
          <a:noFill/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algn="ctr"/>
            <a:r>
              <a:rPr lang="en-US" dirty="0"/>
              <a:t>Waiver of requirement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that a </a:t>
            </a:r>
            <a:r>
              <a:rPr lang="en-US" dirty="0"/>
              <a:t>power of attorney be furnished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(</a:t>
            </a:r>
            <a:r>
              <a:rPr lang="en-US" dirty="0"/>
              <a:t>Rules 90.4(d) and 90.5(c))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2275" y="1916832"/>
            <a:ext cx="8542213" cy="4617161"/>
          </a:xfrm>
          <a:noFill/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88" tIns="25400" rIns="65088" bIns="25400">
            <a:spAutoFit/>
          </a:bodyPr>
          <a:lstStyle/>
          <a:p>
            <a:pPr marL="349250" indent="-349250" defTabSz="933450">
              <a:spcBef>
                <a:spcPct val="25000"/>
              </a:spcBef>
              <a:spcAft>
                <a:spcPct val="35000"/>
              </a:spcAft>
            </a:pPr>
            <a:r>
              <a:rPr lang="en-US" sz="2300" dirty="0"/>
              <a:t>RO, ISA, IPEA and IB may waive the requirement that:</a:t>
            </a:r>
          </a:p>
          <a:p>
            <a:pPr marL="868363" lvl="1" indent="-411163" defTabSz="933450">
              <a:lnSpc>
                <a:spcPct val="95000"/>
              </a:lnSpc>
              <a:spcBef>
                <a:spcPct val="25000"/>
              </a:spcBef>
              <a:spcAft>
                <a:spcPct val="35000"/>
              </a:spcAft>
              <a:buClr>
                <a:srgbClr val="990033"/>
              </a:buClr>
            </a:pPr>
            <a:r>
              <a:rPr lang="en-US" sz="2300" dirty="0">
                <a:ea typeface="+mn-ea"/>
              </a:rPr>
              <a:t>a separate power of attorney; and/or</a:t>
            </a:r>
          </a:p>
          <a:p>
            <a:pPr marL="349250" indent="-349250" defTabSz="933450">
              <a:spcBef>
                <a:spcPct val="25000"/>
              </a:spcBef>
              <a:spcAft>
                <a:spcPct val="35000"/>
              </a:spcAft>
            </a:pPr>
            <a:r>
              <a:rPr lang="en-US" sz="2300" dirty="0"/>
              <a:t>RO, ISA and IPEA may waive the requirement that</a:t>
            </a:r>
          </a:p>
          <a:p>
            <a:pPr marL="868363" lvl="1" indent="-411163" defTabSz="933450">
              <a:lnSpc>
                <a:spcPct val="95000"/>
              </a:lnSpc>
              <a:spcBef>
                <a:spcPct val="25000"/>
              </a:spcBef>
              <a:spcAft>
                <a:spcPct val="35000"/>
              </a:spcAft>
              <a:buClr>
                <a:srgbClr val="990033"/>
              </a:buClr>
              <a:buFont typeface="Wingdings" pitchFamily="2" charset="2"/>
              <a:buChar char="q"/>
            </a:pPr>
            <a:r>
              <a:rPr lang="en-US" sz="2300" dirty="0">
                <a:ea typeface="+mn-ea"/>
              </a:rPr>
              <a:t>a copy of a general power of attorney </a:t>
            </a:r>
            <a:r>
              <a:rPr lang="en-US" sz="2300" dirty="0" smtClean="0">
                <a:ea typeface="+mn-ea"/>
              </a:rPr>
              <a:t>has </a:t>
            </a:r>
            <a:r>
              <a:rPr lang="en-US" sz="2300" dirty="0">
                <a:ea typeface="+mn-ea"/>
              </a:rPr>
              <a:t>to be furnished</a:t>
            </a:r>
          </a:p>
          <a:p>
            <a:pPr marL="349250" indent="-349250" defTabSz="933450">
              <a:spcBef>
                <a:spcPct val="25000"/>
              </a:spcBef>
              <a:spcAft>
                <a:spcPct val="35000"/>
              </a:spcAft>
            </a:pPr>
            <a:r>
              <a:rPr lang="en-US" sz="2300" dirty="0"/>
              <a:t>Any Office or Authority that has waived the requirement in general may nevertheless require that a power of attorney be furnished in particular instances</a:t>
            </a:r>
          </a:p>
          <a:p>
            <a:pPr marL="349250" indent="-349250" defTabSz="933450">
              <a:spcBef>
                <a:spcPct val="25000"/>
              </a:spcBef>
              <a:spcAft>
                <a:spcPct val="35000"/>
              </a:spcAft>
            </a:pPr>
            <a:r>
              <a:rPr lang="en-US" sz="2300" dirty="0" smtClean="0"/>
              <a:t>Information as to whether an Office or Authority has made </a:t>
            </a:r>
            <a:r>
              <a:rPr lang="en-US" sz="2300" dirty="0"/>
              <a:t>such a waiver</a:t>
            </a:r>
            <a:r>
              <a:rPr lang="en-US" sz="2300" dirty="0" smtClean="0"/>
              <a:t>, is available on WIPO’s website at </a:t>
            </a:r>
            <a:r>
              <a:rPr lang="en-US" sz="2300" dirty="0" smtClean="0">
                <a:hlinkClick r:id="rId2"/>
              </a:rPr>
              <a:t>www.wipo.int/pct/en/texts/pdf/p_a_waivers.pdf</a:t>
            </a:r>
            <a:r>
              <a:rPr lang="en-US" sz="2300" dirty="0" smtClean="0"/>
              <a:t> </a:t>
            </a:r>
            <a:endParaRPr lang="en-US" sz="2300" dirty="0"/>
          </a:p>
        </p:txBody>
      </p:sp>
    </p:spTree>
    <p:extLst>
      <p:ext uri="{BB962C8B-B14F-4D97-AF65-F5344CB8AC3E}">
        <p14:creationId xmlns:p14="http://schemas.microsoft.com/office/powerpoint/2010/main" val="395559565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223078" y="44624"/>
            <a:ext cx="8669402" cy="936104"/>
          </a:xfrm>
        </p:spPr>
        <p:txBody>
          <a:bodyPr/>
          <a:lstStyle/>
          <a:p>
            <a:pPr algn="ctr"/>
            <a:r>
              <a:rPr lang="en-US" dirty="0"/>
              <a:t>Signature </a:t>
            </a:r>
            <a:r>
              <a:rPr lang="en-US" dirty="0" smtClean="0"/>
              <a:t>on behalf of legal entities</a:t>
            </a:r>
            <a:endParaRPr lang="en-US" dirty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3212" y="980728"/>
            <a:ext cx="8733284" cy="5760640"/>
          </a:xfrm>
        </p:spPr>
        <p:txBody>
          <a:bodyPr/>
          <a:lstStyle/>
          <a:p>
            <a:pPr>
              <a:spcBef>
                <a:spcPct val="25000"/>
              </a:spcBef>
              <a:spcAft>
                <a:spcPct val="35000"/>
              </a:spcAft>
              <a:buClr>
                <a:srgbClr val="990033"/>
              </a:buClr>
              <a:buSzPct val="120000"/>
              <a:buFont typeface="Wingdings" pitchFamily="2" charset="2"/>
              <a:buChar char="n"/>
            </a:pPr>
            <a:r>
              <a:rPr lang="en-US" sz="2200" dirty="0" smtClean="0"/>
              <a:t>In general, the signature </a:t>
            </a:r>
            <a:r>
              <a:rPr lang="en-US" sz="2200" dirty="0"/>
              <a:t>by a person </a:t>
            </a:r>
            <a:r>
              <a:rPr lang="en-US" sz="2200" u="sng" dirty="0"/>
              <a:t>not named as applicant</a:t>
            </a:r>
            <a:br>
              <a:rPr lang="en-US" sz="2200" u="sng" dirty="0"/>
            </a:br>
            <a:r>
              <a:rPr lang="en-US" sz="2200" dirty="0"/>
              <a:t>(FOR---ON BEHALF OF---AS AUTHORIZED SIGNATORY OF) depends on national law applied by receiving </a:t>
            </a:r>
            <a:r>
              <a:rPr lang="en-US" sz="2200" dirty="0" smtClean="0"/>
              <a:t>Office</a:t>
            </a:r>
          </a:p>
          <a:p>
            <a:pPr>
              <a:spcBef>
                <a:spcPct val="25000"/>
              </a:spcBef>
              <a:spcAft>
                <a:spcPct val="35000"/>
              </a:spcAft>
              <a:buClr>
                <a:srgbClr val="990033"/>
              </a:buClr>
              <a:buSzPct val="120000"/>
              <a:buFont typeface="Wingdings" pitchFamily="2" charset="2"/>
              <a:buChar char="n"/>
            </a:pPr>
            <a:r>
              <a:rPr lang="en-US" sz="2200" dirty="0" smtClean="0"/>
              <a:t>The RO/US accepts signature of an </a:t>
            </a:r>
            <a:r>
              <a:rPr lang="en-US" sz="2200" u="sng" dirty="0" smtClean="0"/>
              <a:t>authorized officer of a legal entity</a:t>
            </a:r>
            <a:r>
              <a:rPr lang="en-US" sz="2200" dirty="0" smtClean="0"/>
              <a:t>, for example, President, Vice-President, Secretary, Treasurer, Chief Executive Officer, etc. as someone having the apparent authority to sign the request </a:t>
            </a:r>
          </a:p>
          <a:p>
            <a:pPr>
              <a:spcBef>
                <a:spcPct val="25000"/>
              </a:spcBef>
              <a:spcAft>
                <a:spcPts val="0"/>
              </a:spcAft>
              <a:buClr>
                <a:srgbClr val="990033"/>
              </a:buClr>
              <a:buSzPct val="120000"/>
              <a:buFont typeface="Wingdings" pitchFamily="2" charset="2"/>
              <a:buChar char="n"/>
            </a:pPr>
            <a:r>
              <a:rPr lang="en-US" sz="2200" dirty="0" smtClean="0"/>
              <a:t>The RO/US also allows someone without apparent authority to make a </a:t>
            </a:r>
            <a:r>
              <a:rPr lang="en-US" sz="2200" u="sng" dirty="0" smtClean="0"/>
              <a:t>self-certifying statement </a:t>
            </a:r>
            <a:r>
              <a:rPr lang="en-US" sz="2200" dirty="0" smtClean="0"/>
              <a:t>as to their entitlement to sign the request on behalf of the applicant </a:t>
            </a:r>
          </a:p>
          <a:p>
            <a:pPr lvl="1">
              <a:spcBef>
                <a:spcPct val="25000"/>
              </a:spcBef>
              <a:spcAft>
                <a:spcPct val="35000"/>
              </a:spcAft>
              <a:buClr>
                <a:srgbClr val="990033"/>
              </a:buClr>
              <a:buSzPct val="120000"/>
            </a:pPr>
            <a:r>
              <a:rPr lang="en-US" sz="2200" dirty="0"/>
              <a:t> </a:t>
            </a:r>
            <a:r>
              <a:rPr lang="en-US" sz="2200" dirty="0" smtClean="0"/>
              <a:t>See MPEP </a:t>
            </a:r>
            <a:r>
              <a:rPr lang="en-US" sz="2200" dirty="0" smtClean="0">
                <a:hlinkClick r:id="rId2"/>
              </a:rPr>
              <a:t>Section 1820 </a:t>
            </a:r>
            <a:r>
              <a:rPr lang="en-US" sz="2200" dirty="0" smtClean="0"/>
              <a:t>for additional information</a:t>
            </a:r>
          </a:p>
          <a:p>
            <a:pPr>
              <a:spcBef>
                <a:spcPct val="25000"/>
              </a:spcBef>
              <a:spcAft>
                <a:spcPct val="35000"/>
              </a:spcAft>
              <a:buClr>
                <a:srgbClr val="990033"/>
              </a:buClr>
              <a:buSzPct val="120000"/>
              <a:buFont typeface="Wingdings" pitchFamily="2" charset="2"/>
              <a:buChar char="n"/>
            </a:pPr>
            <a:r>
              <a:rPr lang="en-US" sz="2200" dirty="0" smtClean="0"/>
              <a:t>A </a:t>
            </a:r>
            <a:r>
              <a:rPr lang="en-US" sz="2200" u="sng" dirty="0" smtClean="0"/>
              <a:t>legal representative </a:t>
            </a:r>
            <a:r>
              <a:rPr lang="en-US" sz="2200" dirty="0" smtClean="0"/>
              <a:t>may sign the request </a:t>
            </a:r>
            <a:endParaRPr lang="en-US" sz="2200" dirty="0"/>
          </a:p>
          <a:p>
            <a:pPr lvl="1">
              <a:spcBef>
                <a:spcPts val="0"/>
              </a:spcBef>
              <a:spcAft>
                <a:spcPts val="0"/>
              </a:spcAft>
            </a:pPr>
            <a:r>
              <a:rPr lang="en-US" sz="2200" dirty="0" smtClean="0"/>
              <a:t>if </a:t>
            </a:r>
            <a:r>
              <a:rPr lang="en-US" sz="2200" dirty="0"/>
              <a:t>the applicant is a natural person who is incapacitated</a:t>
            </a:r>
          </a:p>
          <a:p>
            <a:pPr lvl="1">
              <a:spcBef>
                <a:spcPts val="0"/>
              </a:spcBef>
              <a:spcAft>
                <a:spcPts val="0"/>
              </a:spcAft>
            </a:pPr>
            <a:r>
              <a:rPr lang="en-US" sz="2200" dirty="0" smtClean="0"/>
              <a:t>if </a:t>
            </a:r>
            <a:r>
              <a:rPr lang="en-US" sz="2200" dirty="0"/>
              <a:t>the applicant is a bankrupt </a:t>
            </a:r>
            <a:r>
              <a:rPr lang="en-US" sz="2200" dirty="0" smtClean="0"/>
              <a:t>company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1481866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611560" y="44624"/>
            <a:ext cx="8388350" cy="739775"/>
          </a:xfrm>
        </p:spPr>
        <p:txBody>
          <a:bodyPr/>
          <a:lstStyle/>
          <a:p>
            <a:r>
              <a:rPr lang="en-US" dirty="0"/>
              <a:t>Agents </a:t>
            </a:r>
            <a:r>
              <a:rPr lang="en-US" dirty="0" smtClean="0"/>
              <a:t>and Common Representatives</a:t>
            </a:r>
            <a:endParaRPr lang="en-US" dirty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1520" y="764704"/>
            <a:ext cx="8892480" cy="5976663"/>
          </a:xfrm>
        </p:spPr>
        <p:txBody>
          <a:bodyPr/>
          <a:lstStyle/>
          <a:p>
            <a:pPr>
              <a:spcBef>
                <a:spcPct val="25000"/>
              </a:spcBef>
              <a:spcAft>
                <a:spcPct val="35000"/>
              </a:spcAft>
            </a:pPr>
            <a:r>
              <a:rPr lang="en-US" sz="1700" dirty="0"/>
              <a:t>Who can act as </a:t>
            </a:r>
            <a:r>
              <a:rPr lang="en-US" sz="1700" u="sng" dirty="0"/>
              <a:t>agent</a:t>
            </a:r>
            <a:r>
              <a:rPr lang="en-US" sz="1700" dirty="0"/>
              <a:t>? </a:t>
            </a:r>
            <a:r>
              <a:rPr lang="en-US" sz="1700" dirty="0" smtClean="0"/>
              <a:t>(Rule 90.1) </a:t>
            </a:r>
            <a:endParaRPr lang="en-US" sz="1700" dirty="0"/>
          </a:p>
          <a:p>
            <a:pPr marL="868363" lvl="1" indent="-411163">
              <a:lnSpc>
                <a:spcPct val="95000"/>
              </a:lnSpc>
              <a:spcBef>
                <a:spcPct val="25000"/>
              </a:spcBef>
              <a:spcAft>
                <a:spcPct val="35000"/>
              </a:spcAft>
              <a:buClr>
                <a:srgbClr val="990033"/>
              </a:buClr>
              <a:buFont typeface="Wingdings" pitchFamily="2" charset="2"/>
              <a:buChar char="q"/>
            </a:pPr>
            <a:r>
              <a:rPr lang="en-US" sz="1700" dirty="0" smtClean="0"/>
              <a:t>any person (attorney, patent agent, etc.) </a:t>
            </a:r>
            <a:r>
              <a:rPr lang="en-US" sz="1700" dirty="0" smtClean="0">
                <a:solidFill>
                  <a:srgbClr val="9D0A2B"/>
                </a:solidFill>
              </a:rPr>
              <a:t>who has the right to practice before the RO </a:t>
            </a:r>
            <a:r>
              <a:rPr lang="en-US" sz="1700" dirty="0" smtClean="0"/>
              <a:t>can act as agent and automatically has the right to practice before the IB, the ISA and the IPEA (Article 49);</a:t>
            </a:r>
            <a:r>
              <a:rPr lang="en-US" sz="1700" dirty="0">
                <a:solidFill>
                  <a:srgbClr val="000000"/>
                </a:solidFill>
              </a:rPr>
              <a:t> </a:t>
            </a:r>
            <a:endParaRPr lang="en-US" sz="1700" dirty="0" smtClean="0">
              <a:solidFill>
                <a:srgbClr val="000000"/>
              </a:solidFill>
            </a:endParaRPr>
          </a:p>
          <a:p>
            <a:pPr marL="868363" lvl="1" indent="-411163">
              <a:lnSpc>
                <a:spcPct val="95000"/>
              </a:lnSpc>
              <a:spcBef>
                <a:spcPct val="25000"/>
              </a:spcBef>
              <a:spcAft>
                <a:spcPct val="35000"/>
              </a:spcAft>
              <a:buClr>
                <a:srgbClr val="990033"/>
              </a:buClr>
              <a:buFont typeface="Wingdings" pitchFamily="2" charset="2"/>
              <a:buChar char="q"/>
            </a:pPr>
            <a:r>
              <a:rPr lang="en-US" sz="1700" dirty="0" smtClean="0"/>
              <a:t>an agent who has the right to practice before the ISA and/or IPEA can be appointed specifically for the purposes of the procedure before that ISA or IPEA (Rule 90.1(b) and (c));</a:t>
            </a:r>
          </a:p>
          <a:p>
            <a:pPr marL="868363" lvl="1" indent="-411163">
              <a:lnSpc>
                <a:spcPct val="95000"/>
              </a:lnSpc>
              <a:spcBef>
                <a:spcPct val="25000"/>
              </a:spcBef>
              <a:spcAft>
                <a:spcPct val="35000"/>
              </a:spcAft>
              <a:buClr>
                <a:srgbClr val="990033"/>
              </a:buClr>
              <a:buFont typeface="Wingdings" pitchFamily="2" charset="2"/>
              <a:buChar char="q"/>
            </a:pPr>
            <a:r>
              <a:rPr lang="en-US" sz="1700" dirty="0" smtClean="0"/>
              <a:t>sub-agents may be appointed by agents (Rule 90.1(d))</a:t>
            </a:r>
          </a:p>
          <a:p>
            <a:pPr marL="342900" lvl="1" indent="-342900">
              <a:spcBef>
                <a:spcPct val="25000"/>
              </a:spcBef>
              <a:spcAft>
                <a:spcPct val="35000"/>
              </a:spcAft>
              <a:buSzPct val="150000"/>
              <a:buFont typeface="Arial" pitchFamily="34" charset="0"/>
              <a:buChar char="■"/>
            </a:pPr>
            <a:r>
              <a:rPr lang="en-US" sz="1700" dirty="0" smtClean="0"/>
              <a:t>Who can act as </a:t>
            </a:r>
            <a:r>
              <a:rPr lang="en-US" sz="1700" u="sng" dirty="0" smtClean="0"/>
              <a:t>common representative</a:t>
            </a:r>
            <a:r>
              <a:rPr lang="en-US" sz="1700" dirty="0" smtClean="0"/>
              <a:t>? (Rule 90.2(a)) </a:t>
            </a:r>
          </a:p>
          <a:p>
            <a:pPr marL="742950" lvl="2" indent="-342900">
              <a:spcBef>
                <a:spcPct val="25000"/>
              </a:spcBef>
              <a:spcAft>
                <a:spcPct val="35000"/>
              </a:spcAft>
              <a:buSzPct val="150000"/>
              <a:buFont typeface="Arial" pitchFamily="34" charset="0"/>
              <a:buChar char="■"/>
            </a:pPr>
            <a:r>
              <a:rPr lang="en-US" sz="1700" dirty="0" smtClean="0">
                <a:solidFill>
                  <a:srgbClr val="9D0A2B"/>
                </a:solidFill>
              </a:rPr>
              <a:t>one </a:t>
            </a:r>
            <a:r>
              <a:rPr lang="en-US" sz="1700" dirty="0">
                <a:solidFill>
                  <a:srgbClr val="9D0A2B"/>
                </a:solidFill>
              </a:rPr>
              <a:t>of the applicants</a:t>
            </a:r>
            <a:r>
              <a:rPr lang="en-US" sz="1700" dirty="0"/>
              <a:t>, who is entitled to file an international application (i.e., who is a resident or national of a PCT Contracting State), may be appointed by all the other </a:t>
            </a:r>
            <a:r>
              <a:rPr lang="en-US" sz="1700" dirty="0" smtClean="0"/>
              <a:t>applicants to act on the international application</a:t>
            </a:r>
          </a:p>
          <a:p>
            <a:pPr>
              <a:spcBef>
                <a:spcPct val="25000"/>
              </a:spcBef>
              <a:spcAft>
                <a:spcPct val="35000"/>
              </a:spcAft>
            </a:pPr>
            <a:r>
              <a:rPr lang="en-US" sz="1700" dirty="0" smtClean="0"/>
              <a:t>Who can act as </a:t>
            </a:r>
            <a:r>
              <a:rPr lang="en-US" sz="1700" smtClean="0"/>
              <a:t>“</a:t>
            </a:r>
            <a:r>
              <a:rPr lang="en-US" sz="1700" u="sng" smtClean="0"/>
              <a:t>deemed” common representative</a:t>
            </a:r>
            <a:r>
              <a:rPr lang="en-US" sz="1700" smtClean="0"/>
              <a:t>? </a:t>
            </a:r>
            <a:r>
              <a:rPr lang="en-US" sz="1700" dirty="0" smtClean="0"/>
              <a:t>(Rule 90.2(b))</a:t>
            </a:r>
          </a:p>
          <a:p>
            <a:pPr lvl="1">
              <a:spcBef>
                <a:spcPct val="25000"/>
              </a:spcBef>
              <a:spcAft>
                <a:spcPct val="35000"/>
              </a:spcAft>
            </a:pPr>
            <a:r>
              <a:rPr lang="en-US" sz="1700" dirty="0"/>
              <a:t>where neither a common agent </a:t>
            </a:r>
            <a:r>
              <a:rPr lang="en-US" sz="1700" dirty="0" smtClean="0"/>
              <a:t>or </a:t>
            </a:r>
            <a:r>
              <a:rPr lang="en-US" sz="1700" dirty="0"/>
              <a:t>a common representative </a:t>
            </a:r>
            <a:r>
              <a:rPr lang="en-US" sz="1700" dirty="0" smtClean="0"/>
              <a:t>is being </a:t>
            </a:r>
            <a:r>
              <a:rPr lang="en-US" sz="1700" dirty="0"/>
              <a:t>appointed, </a:t>
            </a:r>
            <a:endParaRPr lang="en-US" sz="1700" dirty="0" smtClean="0"/>
          </a:p>
          <a:p>
            <a:pPr lvl="2">
              <a:spcBef>
                <a:spcPts val="0"/>
              </a:spcBef>
              <a:spcAft>
                <a:spcPts val="0"/>
              </a:spcAft>
            </a:pPr>
            <a:r>
              <a:rPr lang="en-US" sz="1700" dirty="0" smtClean="0"/>
              <a:t>the </a:t>
            </a:r>
            <a:r>
              <a:rPr lang="en-US" sz="1700" dirty="0">
                <a:solidFill>
                  <a:srgbClr val="9D0A2B"/>
                </a:solidFill>
              </a:rPr>
              <a:t>first named applicant in the request </a:t>
            </a:r>
            <a:endParaRPr lang="en-US" sz="1700" dirty="0" smtClean="0">
              <a:solidFill>
                <a:srgbClr val="9D0A2B"/>
              </a:solidFill>
            </a:endParaRPr>
          </a:p>
          <a:p>
            <a:pPr lvl="2">
              <a:spcBef>
                <a:spcPct val="25000"/>
              </a:spcBef>
              <a:spcAft>
                <a:spcPct val="35000"/>
              </a:spcAft>
            </a:pPr>
            <a:r>
              <a:rPr lang="en-US" sz="1700" dirty="0" smtClean="0">
                <a:solidFill>
                  <a:srgbClr val="9D0A2B"/>
                </a:solidFill>
              </a:rPr>
              <a:t>who </a:t>
            </a:r>
            <a:r>
              <a:rPr lang="en-US" sz="1700" dirty="0">
                <a:solidFill>
                  <a:srgbClr val="9D0A2B"/>
                </a:solidFill>
              </a:rPr>
              <a:t>is entitled to file an international application with the RO</a:t>
            </a:r>
            <a:r>
              <a:rPr lang="en-US" sz="1700" dirty="0"/>
              <a:t> with which the international application was filed is automatically “deemed” </a:t>
            </a:r>
            <a:r>
              <a:rPr lang="en-US" sz="1700" dirty="0" smtClean="0"/>
              <a:t>                           to </a:t>
            </a:r>
            <a:r>
              <a:rPr lang="en-US" sz="1700" dirty="0"/>
              <a:t>be common </a:t>
            </a:r>
            <a:r>
              <a:rPr lang="en-US" sz="1700" dirty="0" smtClean="0"/>
              <a:t>representative</a:t>
            </a:r>
          </a:p>
        </p:txBody>
      </p:sp>
    </p:spTree>
    <p:extLst>
      <p:ext uri="{BB962C8B-B14F-4D97-AF65-F5344CB8AC3E}">
        <p14:creationId xmlns:p14="http://schemas.microsoft.com/office/powerpoint/2010/main" val="1636408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336550" y="-27384"/>
            <a:ext cx="8470900" cy="739775"/>
          </a:xfrm>
        </p:spPr>
        <p:txBody>
          <a:bodyPr/>
          <a:lstStyle/>
          <a:p>
            <a:pPr algn="ctr"/>
            <a:r>
              <a:rPr lang="en-US" dirty="0" smtClean="0"/>
              <a:t>Address for correspondence</a:t>
            </a:r>
            <a:endParaRPr lang="en-US" dirty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07318" y="692696"/>
            <a:ext cx="8736682" cy="6021288"/>
          </a:xfrm>
        </p:spPr>
        <p:txBody>
          <a:bodyPr/>
          <a:lstStyle/>
          <a:p>
            <a:pPr>
              <a:spcBef>
                <a:spcPct val="25000"/>
              </a:spcBef>
              <a:spcAft>
                <a:spcPct val="35000"/>
              </a:spcAft>
            </a:pPr>
            <a:r>
              <a:rPr lang="en-US" sz="2100" dirty="0" smtClean="0"/>
              <a:t>Where no agent or common representative is being appointed either </a:t>
            </a:r>
          </a:p>
          <a:p>
            <a:pPr lvl="1">
              <a:spcBef>
                <a:spcPts val="0"/>
              </a:spcBef>
              <a:spcAft>
                <a:spcPts val="0"/>
              </a:spcAft>
            </a:pPr>
            <a:r>
              <a:rPr lang="en-US" sz="2100" dirty="0" smtClean="0"/>
              <a:t>on the request form, or</a:t>
            </a:r>
          </a:p>
          <a:p>
            <a:pPr lvl="1">
              <a:spcBef>
                <a:spcPct val="25000"/>
              </a:spcBef>
              <a:spcAft>
                <a:spcPct val="35000"/>
              </a:spcAft>
            </a:pPr>
            <a:r>
              <a:rPr lang="en-US" sz="2100" dirty="0" smtClean="0"/>
              <a:t>on a power of attorney or copy of a general power of attorney submitted together with the request</a:t>
            </a:r>
          </a:p>
          <a:p>
            <a:pPr marL="457200" lvl="1" indent="0">
              <a:spcBef>
                <a:spcPct val="25000"/>
              </a:spcBef>
              <a:spcAft>
                <a:spcPct val="35000"/>
              </a:spcAft>
              <a:buNone/>
            </a:pPr>
            <a:r>
              <a:rPr lang="en-US" sz="2100" dirty="0"/>
              <a:t>a</a:t>
            </a:r>
            <a:r>
              <a:rPr lang="en-US" sz="2100" dirty="0" smtClean="0"/>
              <a:t>n </a:t>
            </a:r>
            <a:r>
              <a:rPr lang="en-US" sz="2100" u="sng" dirty="0" smtClean="0"/>
              <a:t>address for correspondence may be indicated in Box No. IV </a:t>
            </a:r>
            <a:r>
              <a:rPr lang="en-US" sz="2100" dirty="0" smtClean="0"/>
              <a:t>of the request form (</a:t>
            </a:r>
            <a:r>
              <a:rPr lang="en-US" sz="2100" dirty="0" smtClean="0">
                <a:hlinkClick r:id="rId2"/>
              </a:rPr>
              <a:t>PCT/RO/101</a:t>
            </a:r>
            <a:r>
              <a:rPr lang="en-US" sz="2100" dirty="0" smtClean="0"/>
              <a:t>)</a:t>
            </a:r>
            <a:endParaRPr lang="en-US" sz="2100" dirty="0"/>
          </a:p>
          <a:p>
            <a:pPr>
              <a:spcBef>
                <a:spcPct val="25000"/>
              </a:spcBef>
              <a:spcAft>
                <a:spcPct val="35000"/>
              </a:spcAft>
            </a:pPr>
            <a:r>
              <a:rPr lang="en-US" sz="2100" dirty="0" smtClean="0"/>
              <a:t>If an international application is transmitted to RO/IB under Rule 19.4(a)(</a:t>
            </a:r>
            <a:r>
              <a:rPr lang="en-US" sz="2100" dirty="0" err="1" smtClean="0"/>
              <a:t>i</a:t>
            </a:r>
            <a:r>
              <a:rPr lang="en-US" sz="2100" dirty="0" smtClean="0"/>
              <a:t>) because none of the applicants is indicated as a resident or national of the country where the IA was filed,</a:t>
            </a:r>
          </a:p>
          <a:p>
            <a:pPr lvl="1">
              <a:spcBef>
                <a:spcPct val="25000"/>
              </a:spcBef>
              <a:spcAft>
                <a:spcPct val="35000"/>
              </a:spcAft>
            </a:pPr>
            <a:r>
              <a:rPr lang="en-US" sz="2100" dirty="0"/>
              <a:t>RO/IB changes </a:t>
            </a:r>
            <a:r>
              <a:rPr lang="en-US" sz="2100" i="1" dirty="0"/>
              <a:t>ex-officio</a:t>
            </a:r>
            <a:r>
              <a:rPr lang="en-US" sz="2100" dirty="0"/>
              <a:t> the indication of “agent” </a:t>
            </a:r>
            <a:r>
              <a:rPr lang="en-US" sz="2100" dirty="0" smtClean="0"/>
              <a:t>[if </a:t>
            </a:r>
            <a:r>
              <a:rPr lang="en-US" sz="2100" dirty="0"/>
              <a:t>not </a:t>
            </a:r>
            <a:r>
              <a:rPr lang="en-US" sz="2100" dirty="0" smtClean="0"/>
              <a:t>relevant] into </a:t>
            </a:r>
            <a:r>
              <a:rPr lang="en-US" sz="2100" dirty="0"/>
              <a:t>an address for </a:t>
            </a:r>
            <a:r>
              <a:rPr lang="en-US" sz="2100" dirty="0" smtClean="0"/>
              <a:t>correspondence, </a:t>
            </a:r>
          </a:p>
          <a:p>
            <a:pPr>
              <a:spcBef>
                <a:spcPct val="25000"/>
              </a:spcBef>
              <a:spcAft>
                <a:spcPct val="35000"/>
              </a:spcAft>
            </a:pPr>
            <a:r>
              <a:rPr lang="en-US" sz="2100" dirty="0" smtClean="0"/>
              <a:t>PCT Forms will be sent to the address for correspondence</a:t>
            </a:r>
          </a:p>
          <a:p>
            <a:pPr lvl="1">
              <a:spcBef>
                <a:spcPct val="25000"/>
              </a:spcBef>
              <a:spcAft>
                <a:spcPct val="35000"/>
              </a:spcAft>
            </a:pPr>
            <a:r>
              <a:rPr lang="en-US" sz="2100" dirty="0" smtClean="0"/>
              <a:t>Any responses or other papers will need to be signed by one of the applicants, all applicants, or “by the address for correspondence “for an on behalf of the applicant”</a:t>
            </a:r>
          </a:p>
        </p:txBody>
      </p:sp>
    </p:spTree>
    <p:extLst>
      <p:ext uri="{BB962C8B-B14F-4D97-AF65-F5344CB8AC3E}">
        <p14:creationId xmlns:p14="http://schemas.microsoft.com/office/powerpoint/2010/main" val="2146184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611981" y="332656"/>
            <a:ext cx="7992467" cy="752475"/>
          </a:xfrm>
          <a:noFill/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algn="ctr"/>
            <a:r>
              <a:rPr lang="en-US" dirty="0"/>
              <a:t>Common agent</a:t>
            </a:r>
          </a:p>
        </p:txBody>
      </p:sp>
      <p:sp>
        <p:nvSpPr>
          <p:cNvPr id="15363" name="AutoShape 3"/>
          <p:cNvSpPr>
            <a:spLocks noChangeArrowheads="1"/>
          </p:cNvSpPr>
          <p:nvPr/>
        </p:nvSpPr>
        <p:spPr bwMode="auto">
          <a:xfrm>
            <a:off x="3505200" y="1676400"/>
            <a:ext cx="2133600" cy="557213"/>
          </a:xfrm>
          <a:prstGeom prst="roundRect">
            <a:avLst>
              <a:gd name="adj" fmla="val 12495"/>
            </a:avLst>
          </a:prstGeom>
          <a:solidFill>
            <a:schemeClr val="bg1"/>
          </a:solidFill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H"/>
          </a:p>
        </p:txBody>
      </p:sp>
      <p:sp>
        <p:nvSpPr>
          <p:cNvPr id="15364" name="AutoShape 4"/>
          <p:cNvSpPr>
            <a:spLocks noChangeArrowheads="1"/>
          </p:cNvSpPr>
          <p:nvPr/>
        </p:nvSpPr>
        <p:spPr bwMode="auto">
          <a:xfrm>
            <a:off x="747713" y="1676400"/>
            <a:ext cx="2133600" cy="557213"/>
          </a:xfrm>
          <a:prstGeom prst="roundRect">
            <a:avLst>
              <a:gd name="adj" fmla="val 12495"/>
            </a:avLst>
          </a:prstGeom>
          <a:solidFill>
            <a:schemeClr val="bg1"/>
          </a:solidFill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H"/>
          </a:p>
        </p:txBody>
      </p:sp>
      <p:sp>
        <p:nvSpPr>
          <p:cNvPr id="15365" name="AutoShape 5"/>
          <p:cNvSpPr>
            <a:spLocks noChangeArrowheads="1"/>
          </p:cNvSpPr>
          <p:nvPr/>
        </p:nvSpPr>
        <p:spPr bwMode="auto">
          <a:xfrm>
            <a:off x="6275388" y="1676400"/>
            <a:ext cx="2133600" cy="557213"/>
          </a:xfrm>
          <a:prstGeom prst="roundRect">
            <a:avLst>
              <a:gd name="adj" fmla="val 12495"/>
            </a:avLst>
          </a:prstGeom>
          <a:solidFill>
            <a:schemeClr val="bg1"/>
          </a:solidFill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H"/>
          </a:p>
        </p:txBody>
      </p:sp>
      <p:sp>
        <p:nvSpPr>
          <p:cNvPr id="15366" name="AutoShape 6"/>
          <p:cNvSpPr>
            <a:spLocks noChangeArrowheads="1"/>
          </p:cNvSpPr>
          <p:nvPr/>
        </p:nvSpPr>
        <p:spPr bwMode="auto">
          <a:xfrm>
            <a:off x="3492500" y="3441700"/>
            <a:ext cx="2133600" cy="558800"/>
          </a:xfrm>
          <a:prstGeom prst="roundRect">
            <a:avLst>
              <a:gd name="adj" fmla="val 12495"/>
            </a:avLst>
          </a:prstGeom>
          <a:solidFill>
            <a:schemeClr val="bg1"/>
          </a:solidFill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H"/>
          </a:p>
        </p:txBody>
      </p:sp>
      <p:sp>
        <p:nvSpPr>
          <p:cNvPr id="15367" name="Line 7"/>
          <p:cNvSpPr>
            <a:spLocks noChangeShapeType="1"/>
          </p:cNvSpPr>
          <p:nvPr/>
        </p:nvSpPr>
        <p:spPr bwMode="auto">
          <a:xfrm>
            <a:off x="4572000" y="2260600"/>
            <a:ext cx="0" cy="11557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H"/>
          </a:p>
        </p:txBody>
      </p:sp>
      <p:sp>
        <p:nvSpPr>
          <p:cNvPr id="15368" name="Line 8"/>
          <p:cNvSpPr>
            <a:spLocks noChangeShapeType="1"/>
          </p:cNvSpPr>
          <p:nvPr/>
        </p:nvSpPr>
        <p:spPr bwMode="auto">
          <a:xfrm>
            <a:off x="1784350" y="2266950"/>
            <a:ext cx="2670175" cy="114935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H"/>
          </a:p>
        </p:txBody>
      </p:sp>
      <p:sp>
        <p:nvSpPr>
          <p:cNvPr id="15369" name="Line 9"/>
          <p:cNvSpPr>
            <a:spLocks noChangeShapeType="1"/>
          </p:cNvSpPr>
          <p:nvPr/>
        </p:nvSpPr>
        <p:spPr bwMode="auto">
          <a:xfrm flipH="1">
            <a:off x="4676775" y="2271713"/>
            <a:ext cx="2651125" cy="114458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H"/>
          </a:p>
        </p:txBody>
      </p:sp>
      <p:sp>
        <p:nvSpPr>
          <p:cNvPr id="15370" name="Rectangle 10"/>
          <p:cNvSpPr>
            <a:spLocks noChangeArrowheads="1"/>
          </p:cNvSpPr>
          <p:nvPr/>
        </p:nvSpPr>
        <p:spPr bwMode="auto">
          <a:xfrm>
            <a:off x="563562" y="4509120"/>
            <a:ext cx="8328918" cy="20682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611187" lvl="1" indent="-342900" defTabSz="933450">
              <a:lnSpc>
                <a:spcPct val="95000"/>
              </a:lnSpc>
              <a:spcBef>
                <a:spcPct val="25000"/>
              </a:spcBef>
              <a:spcAft>
                <a:spcPct val="35000"/>
              </a:spcAft>
              <a:buClr>
                <a:srgbClr val="990033"/>
              </a:buClr>
              <a:buFont typeface="Wingdings" panose="05000000000000000000" pitchFamily="2" charset="2"/>
              <a:buChar char="q"/>
            </a:pPr>
            <a:r>
              <a:rPr lang="en-US" dirty="0">
                <a:latin typeface="+mn-lt"/>
                <a:cs typeface="+mn-cs"/>
              </a:rPr>
              <a:t>Agent X is </a:t>
            </a:r>
            <a:r>
              <a:rPr lang="en-US" dirty="0" smtClean="0">
                <a:latin typeface="+mn-lt"/>
                <a:cs typeface="+mn-cs"/>
              </a:rPr>
              <a:t>a </a:t>
            </a:r>
            <a:r>
              <a:rPr lang="en-US" dirty="0">
                <a:latin typeface="+mn-lt"/>
                <a:cs typeface="+mn-cs"/>
              </a:rPr>
              <a:t>common agent if </a:t>
            </a:r>
            <a:r>
              <a:rPr lang="en-US" dirty="0" smtClean="0">
                <a:latin typeface="+mn-lt"/>
                <a:cs typeface="+mn-cs"/>
              </a:rPr>
              <a:t>he/she </a:t>
            </a:r>
            <a:r>
              <a:rPr lang="en-US" dirty="0">
                <a:latin typeface="+mn-lt"/>
                <a:cs typeface="+mn-cs"/>
              </a:rPr>
              <a:t>has been appointed by all </a:t>
            </a:r>
            <a:r>
              <a:rPr lang="en-US" dirty="0" smtClean="0">
                <a:latin typeface="+mn-lt"/>
                <a:cs typeface="+mn-cs"/>
              </a:rPr>
              <a:t>applicants</a:t>
            </a:r>
          </a:p>
          <a:p>
            <a:pPr marL="1068387" lvl="2" indent="-342900" defTabSz="933450">
              <a:lnSpc>
                <a:spcPct val="95000"/>
              </a:lnSpc>
              <a:spcBef>
                <a:spcPct val="25000"/>
              </a:spcBef>
              <a:spcAft>
                <a:spcPct val="35000"/>
              </a:spcAft>
              <a:buClr>
                <a:srgbClr val="990033"/>
              </a:buClr>
              <a:buFont typeface="Wingdings" panose="05000000000000000000" pitchFamily="2" charset="2"/>
              <a:buChar char="§"/>
            </a:pPr>
            <a:r>
              <a:rPr lang="en-US" dirty="0" smtClean="0">
                <a:latin typeface="+mn-lt"/>
                <a:cs typeface="+mn-cs"/>
              </a:rPr>
              <a:t>In practice, (purported) appointed common Agent X reads in Box No. IV, but no power of attorney is submitted upon filing (waiver applies)</a:t>
            </a:r>
            <a:endParaRPr lang="en-US" dirty="0">
              <a:latin typeface="+mn-lt"/>
              <a:cs typeface="+mn-cs"/>
            </a:endParaRPr>
          </a:p>
        </p:txBody>
      </p:sp>
      <p:sp>
        <p:nvSpPr>
          <p:cNvPr id="15371" name="Rectangle 11"/>
          <p:cNvSpPr>
            <a:spLocks noChangeArrowheads="1"/>
          </p:cNvSpPr>
          <p:nvPr/>
        </p:nvSpPr>
        <p:spPr bwMode="auto">
          <a:xfrm>
            <a:off x="3806825" y="1714500"/>
            <a:ext cx="16938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 eaLnBrk="0" hangingPunct="0"/>
            <a:r>
              <a:rPr lang="en-US" sz="2400" dirty="0">
                <a:ea typeface="ヒラギノ角ゴ Pro W3" pitchFamily="1" charset="-128"/>
              </a:rPr>
              <a:t>applicant B</a:t>
            </a:r>
          </a:p>
        </p:txBody>
      </p:sp>
      <p:sp>
        <p:nvSpPr>
          <p:cNvPr id="15372" name="Rectangle 12"/>
          <p:cNvSpPr>
            <a:spLocks noChangeArrowheads="1"/>
          </p:cNvSpPr>
          <p:nvPr/>
        </p:nvSpPr>
        <p:spPr bwMode="auto">
          <a:xfrm>
            <a:off x="981075" y="1704975"/>
            <a:ext cx="16938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 eaLnBrk="0" hangingPunct="0"/>
            <a:r>
              <a:rPr lang="en-US" sz="2400">
                <a:ea typeface="ヒラギノ角ゴ Pro W3" pitchFamily="1" charset="-128"/>
              </a:rPr>
              <a:t>applicant A</a:t>
            </a:r>
          </a:p>
        </p:txBody>
      </p:sp>
      <p:sp>
        <p:nvSpPr>
          <p:cNvPr id="15373" name="Rectangle 13"/>
          <p:cNvSpPr>
            <a:spLocks noChangeArrowheads="1"/>
          </p:cNvSpPr>
          <p:nvPr/>
        </p:nvSpPr>
        <p:spPr bwMode="auto">
          <a:xfrm>
            <a:off x="6624638" y="1698625"/>
            <a:ext cx="17113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 eaLnBrk="0" hangingPunct="0"/>
            <a:r>
              <a:rPr lang="en-US" sz="2400">
                <a:ea typeface="ヒラギノ角ゴ Pro W3" pitchFamily="1" charset="-128"/>
              </a:rPr>
              <a:t>applicant C</a:t>
            </a:r>
          </a:p>
        </p:txBody>
      </p:sp>
      <p:sp>
        <p:nvSpPr>
          <p:cNvPr id="15374" name="Rectangle 14"/>
          <p:cNvSpPr>
            <a:spLocks noChangeArrowheads="1"/>
          </p:cNvSpPr>
          <p:nvPr/>
        </p:nvSpPr>
        <p:spPr bwMode="auto">
          <a:xfrm>
            <a:off x="3975100" y="3505200"/>
            <a:ext cx="12350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l" eaLnBrk="0" hangingPunct="0"/>
            <a:r>
              <a:rPr lang="en-US" sz="2400">
                <a:ea typeface="ヒラギノ角ゴ Pro W3" pitchFamily="1" charset="-128"/>
              </a:rPr>
              <a:t>agent X</a:t>
            </a:r>
          </a:p>
        </p:txBody>
      </p:sp>
    </p:spTree>
    <p:extLst>
      <p:ext uri="{BB962C8B-B14F-4D97-AF65-F5344CB8AC3E}">
        <p14:creationId xmlns:p14="http://schemas.microsoft.com/office/powerpoint/2010/main" val="210339673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501650" y="188640"/>
            <a:ext cx="8030790" cy="1152525"/>
          </a:xfrm>
          <a:noFill/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algn="ctr"/>
            <a:r>
              <a:rPr lang="en-US" dirty="0"/>
              <a:t>Appointed common representative (Rule 90.2(a))</a:t>
            </a:r>
          </a:p>
        </p:txBody>
      </p:sp>
      <p:sp>
        <p:nvSpPr>
          <p:cNvPr id="16387" name="AutoShape 3"/>
          <p:cNvSpPr>
            <a:spLocks noChangeArrowheads="1"/>
          </p:cNvSpPr>
          <p:nvPr/>
        </p:nvSpPr>
        <p:spPr bwMode="auto">
          <a:xfrm>
            <a:off x="1281113" y="2586038"/>
            <a:ext cx="2133600" cy="558800"/>
          </a:xfrm>
          <a:prstGeom prst="roundRect">
            <a:avLst>
              <a:gd name="adj" fmla="val 12495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H"/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1522916" y="2655790"/>
            <a:ext cx="2120514" cy="409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mpd="thickThin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65088" tIns="25400" rIns="65088" bIns="25400">
            <a:spAutoFit/>
          </a:bodyPr>
          <a:lstStyle/>
          <a:p>
            <a:pPr marL="233363" indent="-233363" defTabSz="933450" eaLnBrk="0" hangingPunct="0">
              <a:lnSpc>
                <a:spcPct val="97000"/>
              </a:lnSpc>
              <a:spcBef>
                <a:spcPct val="49000"/>
              </a:spcBef>
            </a:pPr>
            <a:r>
              <a:rPr lang="en-US" sz="2400" dirty="0">
                <a:ea typeface="ヒラギノ角ゴ Pro W3" pitchFamily="1" charset="-128"/>
              </a:rPr>
              <a:t>applicant A</a:t>
            </a:r>
          </a:p>
        </p:txBody>
      </p:sp>
      <p:sp>
        <p:nvSpPr>
          <p:cNvPr id="16389" name="AutoShape 5"/>
          <p:cNvSpPr>
            <a:spLocks noChangeArrowheads="1"/>
          </p:cNvSpPr>
          <p:nvPr/>
        </p:nvSpPr>
        <p:spPr bwMode="auto">
          <a:xfrm>
            <a:off x="5183188" y="3822700"/>
            <a:ext cx="2133600" cy="557213"/>
          </a:xfrm>
          <a:prstGeom prst="roundRect">
            <a:avLst>
              <a:gd name="adj" fmla="val 12495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H"/>
          </a:p>
        </p:txBody>
      </p:sp>
      <p:sp>
        <p:nvSpPr>
          <p:cNvPr id="16390" name="Rectangle 6"/>
          <p:cNvSpPr>
            <a:spLocks noChangeArrowheads="1"/>
          </p:cNvSpPr>
          <p:nvPr/>
        </p:nvSpPr>
        <p:spPr bwMode="auto">
          <a:xfrm>
            <a:off x="5353530" y="3903317"/>
            <a:ext cx="2393950" cy="404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mpd="thickThin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5088" tIns="25400" rIns="65088" bIns="25400">
            <a:spAutoFit/>
          </a:bodyPr>
          <a:lstStyle/>
          <a:p>
            <a:pPr marL="233363" indent="-233363" defTabSz="933450" eaLnBrk="0" hangingPunct="0">
              <a:lnSpc>
                <a:spcPct val="97000"/>
              </a:lnSpc>
              <a:spcBef>
                <a:spcPct val="49000"/>
              </a:spcBef>
            </a:pPr>
            <a:r>
              <a:rPr lang="en-US" sz="2400" dirty="0">
                <a:ea typeface="ヒラギノ角ゴ Pro W3" pitchFamily="1" charset="-128"/>
              </a:rPr>
              <a:t>applicant C</a:t>
            </a:r>
          </a:p>
        </p:txBody>
      </p:sp>
      <p:sp>
        <p:nvSpPr>
          <p:cNvPr id="16391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323528" y="4653136"/>
            <a:ext cx="8820471" cy="1974130"/>
          </a:xfrm>
          <a:noFill/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88" tIns="25400" rIns="65088" bIns="25400">
            <a:spAutoFit/>
          </a:bodyPr>
          <a:lstStyle/>
          <a:p>
            <a:pPr marL="611187" lvl="1" indent="-342900" defTabSz="933450">
              <a:lnSpc>
                <a:spcPct val="95000"/>
              </a:lnSpc>
              <a:spcBef>
                <a:spcPct val="25000"/>
              </a:spcBef>
              <a:spcAft>
                <a:spcPct val="35000"/>
              </a:spcAft>
              <a:buClr>
                <a:srgbClr val="990033"/>
              </a:buClr>
            </a:pPr>
            <a:r>
              <a:rPr lang="en-US" sz="2100" dirty="0" smtClean="0"/>
              <a:t>Applicant A may be appointed common representative by applicants B and C </a:t>
            </a:r>
            <a:r>
              <a:rPr lang="en-US" sz="2100" dirty="0" smtClean="0">
                <a:solidFill>
                  <a:srgbClr val="9D0A2B"/>
                </a:solidFill>
              </a:rPr>
              <a:t>only if </a:t>
            </a:r>
            <a:r>
              <a:rPr lang="en-US" sz="2100" dirty="0" smtClean="0"/>
              <a:t>national or resident of a PCT Contracting State </a:t>
            </a:r>
          </a:p>
          <a:p>
            <a:pPr marL="808038" lvl="2" indent="-265113" defTabSz="933450">
              <a:lnSpc>
                <a:spcPct val="95000"/>
              </a:lnSpc>
              <a:spcBef>
                <a:spcPct val="25000"/>
              </a:spcBef>
              <a:spcAft>
                <a:spcPct val="35000"/>
              </a:spcAft>
              <a:buClr>
                <a:srgbClr val="990033"/>
              </a:buClr>
            </a:pPr>
            <a:r>
              <a:rPr lang="en-US" sz="2100" dirty="0" smtClean="0"/>
              <a:t>e.g. AG co-applicant cannot be appointed common representative</a:t>
            </a:r>
          </a:p>
          <a:p>
            <a:pPr marL="808038" lvl="2" indent="-265113" defTabSz="933450">
              <a:lnSpc>
                <a:spcPct val="95000"/>
              </a:lnSpc>
              <a:spcBef>
                <a:spcPct val="25000"/>
              </a:spcBef>
              <a:spcAft>
                <a:spcPct val="35000"/>
              </a:spcAft>
              <a:buClr>
                <a:srgbClr val="990033"/>
              </a:buClr>
            </a:pPr>
            <a:r>
              <a:rPr lang="en-US" sz="2100" dirty="0"/>
              <a:t>e</a:t>
            </a:r>
            <a:r>
              <a:rPr lang="en-US" sz="2100" dirty="0" smtClean="0"/>
              <a:t>.g. MX applicant could be appointed common          representative in relation to an IA filed with RO/US</a:t>
            </a:r>
            <a:endParaRPr lang="en-US" sz="2100" dirty="0"/>
          </a:p>
        </p:txBody>
      </p:sp>
      <p:sp>
        <p:nvSpPr>
          <p:cNvPr id="16392" name="AutoShape 8"/>
          <p:cNvSpPr>
            <a:spLocks noChangeArrowheads="1"/>
          </p:cNvSpPr>
          <p:nvPr/>
        </p:nvSpPr>
        <p:spPr bwMode="auto">
          <a:xfrm>
            <a:off x="5175250" y="1609725"/>
            <a:ext cx="2133600" cy="557213"/>
          </a:xfrm>
          <a:prstGeom prst="roundRect">
            <a:avLst>
              <a:gd name="adj" fmla="val 12495"/>
            </a:avLst>
          </a:prstGeom>
          <a:solidFill>
            <a:schemeClr val="bg1"/>
          </a:solidFill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H"/>
          </a:p>
        </p:txBody>
      </p:sp>
      <p:sp>
        <p:nvSpPr>
          <p:cNvPr id="16393" name="Rectangle 9"/>
          <p:cNvSpPr>
            <a:spLocks noChangeArrowheads="1"/>
          </p:cNvSpPr>
          <p:nvPr/>
        </p:nvSpPr>
        <p:spPr bwMode="auto">
          <a:xfrm>
            <a:off x="5446713" y="1654175"/>
            <a:ext cx="1690687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57150" cmpd="thickThin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488" tIns="44450" rIns="90488" bIns="44450">
            <a:spAutoFit/>
          </a:bodyPr>
          <a:lstStyle/>
          <a:p>
            <a:pPr algn="l" eaLnBrk="0" hangingPunct="0"/>
            <a:r>
              <a:rPr lang="en-US" sz="2400">
                <a:ea typeface="ヒラギノ角ゴ Pro W3" pitchFamily="1" charset="-128"/>
              </a:rPr>
              <a:t>applicant B</a:t>
            </a:r>
          </a:p>
        </p:txBody>
      </p:sp>
      <p:sp>
        <p:nvSpPr>
          <p:cNvPr id="16394" name="Line 10"/>
          <p:cNvSpPr>
            <a:spLocks noChangeShapeType="1"/>
          </p:cNvSpPr>
          <p:nvPr/>
        </p:nvSpPr>
        <p:spPr bwMode="auto">
          <a:xfrm flipH="1">
            <a:off x="3416300" y="1878013"/>
            <a:ext cx="1774825" cy="9620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H"/>
          </a:p>
        </p:txBody>
      </p:sp>
      <p:sp>
        <p:nvSpPr>
          <p:cNvPr id="16395" name="Line 11"/>
          <p:cNvSpPr>
            <a:spLocks noChangeShapeType="1"/>
          </p:cNvSpPr>
          <p:nvPr/>
        </p:nvSpPr>
        <p:spPr bwMode="auto">
          <a:xfrm flipH="1" flipV="1">
            <a:off x="3416300" y="2851150"/>
            <a:ext cx="1763713" cy="1262063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2581983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44475" y="260649"/>
            <a:ext cx="8467725" cy="1087140"/>
          </a:xfrm>
          <a:noFill/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pPr algn="ctr"/>
            <a:r>
              <a:rPr lang="en-US" dirty="0"/>
              <a:t>“Deemed” common representative </a:t>
            </a:r>
            <a:br>
              <a:rPr lang="en-US" dirty="0"/>
            </a:br>
            <a:r>
              <a:rPr lang="en-US" dirty="0"/>
              <a:t>(Rule 90.2(b))</a:t>
            </a:r>
          </a:p>
        </p:txBody>
      </p:sp>
      <p:sp>
        <p:nvSpPr>
          <p:cNvPr id="19459" name="AutoShape 3"/>
          <p:cNvSpPr>
            <a:spLocks noChangeArrowheads="1"/>
          </p:cNvSpPr>
          <p:nvPr/>
        </p:nvSpPr>
        <p:spPr bwMode="auto">
          <a:xfrm>
            <a:off x="3505200" y="1676400"/>
            <a:ext cx="2133600" cy="557213"/>
          </a:xfrm>
          <a:prstGeom prst="roundRect">
            <a:avLst>
              <a:gd name="adj" fmla="val 12495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hangingPunct="0"/>
            <a:endParaRPr lang="fr-FR" sz="2400">
              <a:latin typeface="Times New Roman" pitchFamily="18" charset="0"/>
              <a:ea typeface="ヒラギノ角ゴ Pro W3" pitchFamily="1" charset="-128"/>
            </a:endParaRPr>
          </a:p>
        </p:txBody>
      </p:sp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3387725" y="1801813"/>
            <a:ext cx="2393950" cy="3498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mpd="thickThin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5088" tIns="25400" rIns="65088" bIns="25400">
            <a:spAutoFit/>
          </a:bodyPr>
          <a:lstStyle/>
          <a:p>
            <a:pPr marL="233363" indent="-233363" algn="ctr" defTabSz="933450" eaLnBrk="0" hangingPunct="0">
              <a:lnSpc>
                <a:spcPct val="97000"/>
              </a:lnSpc>
              <a:spcBef>
                <a:spcPct val="49000"/>
              </a:spcBef>
            </a:pPr>
            <a:r>
              <a:rPr lang="en-US" sz="2000">
                <a:ea typeface="ヒラギノ角ゴ Pro W3" pitchFamily="1" charset="-128"/>
              </a:rPr>
              <a:t>applicant B</a:t>
            </a:r>
          </a:p>
        </p:txBody>
      </p:sp>
      <p:sp>
        <p:nvSpPr>
          <p:cNvPr id="19461" name="AutoShape 5"/>
          <p:cNvSpPr>
            <a:spLocks noChangeArrowheads="1"/>
          </p:cNvSpPr>
          <p:nvPr/>
        </p:nvSpPr>
        <p:spPr bwMode="auto">
          <a:xfrm>
            <a:off x="747713" y="1676400"/>
            <a:ext cx="2133600" cy="557213"/>
          </a:xfrm>
          <a:prstGeom prst="roundRect">
            <a:avLst>
              <a:gd name="adj" fmla="val 12495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H"/>
          </a:p>
        </p:txBody>
      </p:sp>
      <p:sp>
        <p:nvSpPr>
          <p:cNvPr id="19462" name="Rectangle 6"/>
          <p:cNvSpPr>
            <a:spLocks noChangeArrowheads="1"/>
          </p:cNvSpPr>
          <p:nvPr/>
        </p:nvSpPr>
        <p:spPr bwMode="auto">
          <a:xfrm>
            <a:off x="630238" y="1801813"/>
            <a:ext cx="2393950" cy="3498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mpd="thickThin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5088" tIns="25400" rIns="65088" bIns="25400">
            <a:spAutoFit/>
          </a:bodyPr>
          <a:lstStyle/>
          <a:p>
            <a:pPr marL="233363" indent="-233363" algn="ctr" defTabSz="933450" eaLnBrk="0" hangingPunct="0">
              <a:lnSpc>
                <a:spcPct val="97000"/>
              </a:lnSpc>
              <a:spcBef>
                <a:spcPct val="49000"/>
              </a:spcBef>
            </a:pPr>
            <a:r>
              <a:rPr lang="en-US" sz="2000" dirty="0">
                <a:ea typeface="ヒラギノ角ゴ Pro W3" pitchFamily="1" charset="-128"/>
              </a:rPr>
              <a:t>applicant A</a:t>
            </a:r>
          </a:p>
        </p:txBody>
      </p:sp>
      <p:sp>
        <p:nvSpPr>
          <p:cNvPr id="19463" name="AutoShape 7"/>
          <p:cNvSpPr>
            <a:spLocks noChangeArrowheads="1"/>
          </p:cNvSpPr>
          <p:nvPr/>
        </p:nvSpPr>
        <p:spPr bwMode="auto">
          <a:xfrm>
            <a:off x="6275388" y="1676400"/>
            <a:ext cx="2133600" cy="557213"/>
          </a:xfrm>
          <a:prstGeom prst="roundRect">
            <a:avLst>
              <a:gd name="adj" fmla="val 12495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H"/>
          </a:p>
        </p:txBody>
      </p:sp>
      <p:sp>
        <p:nvSpPr>
          <p:cNvPr id="19464" name="Rectangle 8"/>
          <p:cNvSpPr>
            <a:spLocks noChangeArrowheads="1"/>
          </p:cNvSpPr>
          <p:nvPr/>
        </p:nvSpPr>
        <p:spPr bwMode="auto">
          <a:xfrm>
            <a:off x="6159500" y="1801813"/>
            <a:ext cx="2392363" cy="3498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mpd="thickThin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5088" tIns="25400" rIns="65088" bIns="25400">
            <a:spAutoFit/>
          </a:bodyPr>
          <a:lstStyle/>
          <a:p>
            <a:pPr marL="233363" indent="-233363" algn="ctr" defTabSz="933450" eaLnBrk="0" hangingPunct="0">
              <a:lnSpc>
                <a:spcPct val="97000"/>
              </a:lnSpc>
              <a:spcBef>
                <a:spcPct val="49000"/>
              </a:spcBef>
            </a:pPr>
            <a:r>
              <a:rPr lang="en-US" sz="2000" dirty="0">
                <a:ea typeface="ヒラギノ角ゴ Pro W3" pitchFamily="1" charset="-128"/>
              </a:rPr>
              <a:t>applicant C</a:t>
            </a:r>
          </a:p>
        </p:txBody>
      </p:sp>
      <p:sp>
        <p:nvSpPr>
          <p:cNvPr id="19465" name="AutoShape 9"/>
          <p:cNvSpPr>
            <a:spLocks noChangeArrowheads="1"/>
          </p:cNvSpPr>
          <p:nvPr/>
        </p:nvSpPr>
        <p:spPr bwMode="auto">
          <a:xfrm>
            <a:off x="747712" y="3454400"/>
            <a:ext cx="2276475" cy="786496"/>
          </a:xfrm>
          <a:prstGeom prst="roundRect">
            <a:avLst>
              <a:gd name="adj" fmla="val 12495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hangingPunct="0"/>
            <a:endParaRPr lang="fr-FR" sz="800">
              <a:ea typeface="ヒラギノ角ゴ Pro W3" pitchFamily="1" charset="-128"/>
            </a:endParaRPr>
          </a:p>
        </p:txBody>
      </p:sp>
      <p:sp>
        <p:nvSpPr>
          <p:cNvPr id="19466" name="Rectangle 10"/>
          <p:cNvSpPr>
            <a:spLocks noChangeArrowheads="1"/>
          </p:cNvSpPr>
          <p:nvPr/>
        </p:nvSpPr>
        <p:spPr bwMode="auto">
          <a:xfrm>
            <a:off x="630238" y="3592513"/>
            <a:ext cx="2393950" cy="6483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mpd="thickThin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65088" tIns="25400" rIns="65088" bIns="25400">
            <a:spAutoFit/>
          </a:bodyPr>
          <a:lstStyle/>
          <a:p>
            <a:pPr marL="233363" indent="-233363" algn="ctr" defTabSz="933450" eaLnBrk="0" hangingPunct="0">
              <a:lnSpc>
                <a:spcPct val="97000"/>
              </a:lnSpc>
              <a:spcBef>
                <a:spcPct val="49000"/>
              </a:spcBef>
            </a:pPr>
            <a:r>
              <a:rPr lang="en-US" sz="2000" dirty="0" smtClean="0">
                <a:ea typeface="ヒラギノ角ゴ Pro W3" pitchFamily="1" charset="-128"/>
              </a:rPr>
              <a:t>Deemed common representative</a:t>
            </a:r>
            <a:endParaRPr lang="en-US" sz="2000" dirty="0">
              <a:ea typeface="ヒラギノ角ゴ Pro W3" pitchFamily="1" charset="-128"/>
            </a:endParaRPr>
          </a:p>
        </p:txBody>
      </p:sp>
      <p:sp>
        <p:nvSpPr>
          <p:cNvPr id="19467" name="Rectangle 11"/>
          <p:cNvSpPr>
            <a:spLocks noGrp="1" noChangeArrowheads="1"/>
          </p:cNvSpPr>
          <p:nvPr>
            <p:ph type="body" idx="1"/>
          </p:nvPr>
        </p:nvSpPr>
        <p:spPr>
          <a:xfrm>
            <a:off x="538162" y="4517926"/>
            <a:ext cx="8282309" cy="2156488"/>
          </a:xfrm>
          <a:noFill/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88" tIns="25400" rIns="65088" bIns="25400">
            <a:spAutoFit/>
          </a:bodyPr>
          <a:lstStyle/>
          <a:p>
            <a:pPr marL="268288" indent="-268288" defTabSz="933450">
              <a:spcBef>
                <a:spcPct val="25000"/>
              </a:spcBef>
              <a:spcAft>
                <a:spcPct val="35000"/>
              </a:spcAft>
              <a:buClr>
                <a:srgbClr val="990033"/>
              </a:buClr>
              <a:buFont typeface="Wingdings" pitchFamily="2" charset="2"/>
              <a:buChar char="§"/>
            </a:pPr>
            <a:r>
              <a:rPr lang="en-US" sz="1800" dirty="0"/>
              <a:t>There is no common agent and the applicants have not appointed a common representative.   Consequently applicant A is the </a:t>
            </a:r>
            <a:r>
              <a:rPr lang="en-US" sz="1800" dirty="0" smtClean="0"/>
              <a:t>“deemed” </a:t>
            </a:r>
            <a:r>
              <a:rPr lang="en-US" sz="1800" dirty="0"/>
              <a:t>common representative (i.e., the first applicant named in the Request, who has the right to file an international application with the receiving Office with which the international application was filed</a:t>
            </a:r>
            <a:r>
              <a:rPr lang="en-US" sz="1800" dirty="0" smtClean="0"/>
              <a:t>)</a:t>
            </a:r>
          </a:p>
          <a:p>
            <a:pPr marL="268288" indent="-268288" defTabSz="933450">
              <a:spcBef>
                <a:spcPct val="25000"/>
              </a:spcBef>
              <a:spcAft>
                <a:spcPct val="35000"/>
              </a:spcAft>
              <a:buClr>
                <a:srgbClr val="990033"/>
              </a:buClr>
              <a:buFont typeface="Wingdings" pitchFamily="2" charset="2"/>
              <a:buChar char="§"/>
            </a:pPr>
            <a:r>
              <a:rPr lang="en-US" sz="1800" dirty="0" smtClean="0"/>
              <a:t>The deemed common representative CANNOT file a notice of             withdrawal without the signature of all other applicants</a:t>
            </a:r>
            <a:endParaRPr lang="en-US" sz="1800" dirty="0"/>
          </a:p>
        </p:txBody>
      </p:sp>
      <p:sp>
        <p:nvSpPr>
          <p:cNvPr id="19468" name="Line 12"/>
          <p:cNvSpPr>
            <a:spLocks noChangeShapeType="1"/>
          </p:cNvSpPr>
          <p:nvPr/>
        </p:nvSpPr>
        <p:spPr bwMode="auto">
          <a:xfrm>
            <a:off x="1804988" y="2254250"/>
            <a:ext cx="0" cy="1173163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67778911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44624"/>
            <a:ext cx="8610600" cy="792087"/>
          </a:xfrm>
          <a:noFill/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0488" tIns="44450" rIns="90488" bIns="44450"/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sz="3000" dirty="0" smtClean="0"/>
              <a:t>Withdrawals under Chapter I and Chapter II (1)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27062" y="908720"/>
            <a:ext cx="8516938" cy="5722079"/>
          </a:xfrm>
          <a:noFill/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88" tIns="25400" rIns="65088" bIns="25400">
            <a:spAutoFit/>
          </a:bodyPr>
          <a:lstStyle/>
          <a:p>
            <a:pPr marL="361950" indent="-361950" defTabSz="933450">
              <a:spcBef>
                <a:spcPts val="0"/>
              </a:spcBef>
              <a:spcAft>
                <a:spcPts val="0"/>
              </a:spcAft>
              <a:buClr>
                <a:srgbClr val="990033"/>
              </a:buClr>
              <a:buSzPct val="120000"/>
              <a:buFont typeface="Wingdings" pitchFamily="2" charset="2"/>
              <a:buChar char="n"/>
            </a:pPr>
            <a:r>
              <a:rPr lang="en-US" sz="2000" dirty="0"/>
              <a:t>What?	</a:t>
            </a:r>
          </a:p>
          <a:p>
            <a:pPr marL="627063" lvl="1" indent="-265113" defTabSz="933450">
              <a:spcBef>
                <a:spcPct val="25000"/>
              </a:spcBef>
              <a:spcAft>
                <a:spcPct val="35000"/>
              </a:spcAft>
            </a:pPr>
            <a:r>
              <a:rPr lang="en-US" sz="2000" dirty="0" smtClean="0"/>
              <a:t>Chapter I: international </a:t>
            </a:r>
            <a:r>
              <a:rPr lang="en-US" sz="2000" dirty="0"/>
              <a:t>application, </a:t>
            </a:r>
            <a:r>
              <a:rPr lang="en-US" sz="2000" dirty="0" smtClean="0"/>
              <a:t>designations, </a:t>
            </a:r>
            <a:r>
              <a:rPr lang="en-US" sz="2000" dirty="0"/>
              <a:t>priority </a:t>
            </a:r>
            <a:r>
              <a:rPr lang="en-US" sz="2000" dirty="0" smtClean="0"/>
              <a:t>claim(s)</a:t>
            </a:r>
          </a:p>
          <a:p>
            <a:pPr marL="627063" lvl="1" indent="-265113" defTabSz="933450">
              <a:spcBef>
                <a:spcPts val="0"/>
              </a:spcBef>
              <a:spcAft>
                <a:spcPts val="600"/>
              </a:spcAft>
            </a:pPr>
            <a:r>
              <a:rPr lang="en-US" sz="2000" dirty="0" smtClean="0"/>
              <a:t>Chapter II: in addition to those listed above, the demand and elections</a:t>
            </a:r>
            <a:endParaRPr lang="en-US" sz="2000" dirty="0"/>
          </a:p>
          <a:p>
            <a:pPr marL="361950" indent="-361950" defTabSz="933450">
              <a:spcBef>
                <a:spcPts val="0"/>
              </a:spcBef>
              <a:spcAft>
                <a:spcPts val="0"/>
              </a:spcAft>
              <a:buClr>
                <a:srgbClr val="990033"/>
              </a:buClr>
              <a:buSzPct val="120000"/>
              <a:buFont typeface="Wingdings" pitchFamily="2" charset="2"/>
              <a:buChar char="n"/>
            </a:pPr>
            <a:r>
              <a:rPr lang="en-US" sz="2000" dirty="0"/>
              <a:t>When?	</a:t>
            </a:r>
          </a:p>
          <a:p>
            <a:pPr marL="895350" lvl="1" indent="-354013" defTabSz="933450">
              <a:spcBef>
                <a:spcPts val="0"/>
              </a:spcBef>
              <a:spcAft>
                <a:spcPts val="0"/>
              </a:spcAft>
            </a:pPr>
            <a:r>
              <a:rPr lang="en-US" sz="2000" dirty="0"/>
              <a:t>before the expiration of 30 months from the priority date</a:t>
            </a:r>
          </a:p>
          <a:p>
            <a:pPr marL="361950" indent="-361950" defTabSz="933450">
              <a:spcBef>
                <a:spcPct val="25000"/>
              </a:spcBef>
              <a:spcAft>
                <a:spcPct val="35000"/>
              </a:spcAft>
              <a:buClr>
                <a:srgbClr val="990033"/>
              </a:buClr>
              <a:buSzPct val="120000"/>
              <a:buFont typeface="Wingdings" pitchFamily="2" charset="2"/>
              <a:buChar char="n"/>
            </a:pPr>
            <a:r>
              <a:rPr lang="en-US" sz="2000" dirty="0"/>
              <a:t>How?	</a:t>
            </a:r>
          </a:p>
          <a:p>
            <a:pPr marL="895350" lvl="1" indent="-354013" defTabSz="933450">
              <a:spcBef>
                <a:spcPts val="300"/>
              </a:spcBef>
              <a:spcAft>
                <a:spcPts val="0"/>
              </a:spcAft>
            </a:pPr>
            <a:r>
              <a:rPr lang="en-US" sz="2000" dirty="0"/>
              <a:t>by a notice of withdrawal </a:t>
            </a:r>
            <a:r>
              <a:rPr lang="en-US" sz="2000" dirty="0" smtClean="0"/>
              <a:t>(use of Form </a:t>
            </a:r>
            <a:r>
              <a:rPr lang="en-US" sz="2000" dirty="0">
                <a:hlinkClick r:id="rId2"/>
              </a:rPr>
              <a:t>PCT/IB/372</a:t>
            </a:r>
            <a:r>
              <a:rPr lang="en-US" sz="2000" dirty="0"/>
              <a:t> </a:t>
            </a:r>
            <a:r>
              <a:rPr lang="en-US" sz="2000" dirty="0" smtClean="0"/>
              <a:t>recommended)</a:t>
            </a:r>
          </a:p>
          <a:p>
            <a:pPr marL="1295400" lvl="2" indent="-354013" defTabSz="933450">
              <a:spcBef>
                <a:spcPts val="300"/>
              </a:spcBef>
              <a:spcAft>
                <a:spcPts val="0"/>
              </a:spcAft>
            </a:pPr>
            <a:r>
              <a:rPr lang="en-US" sz="2000" dirty="0" smtClean="0"/>
              <a:t>signed </a:t>
            </a:r>
            <a:r>
              <a:rPr lang="en-US" sz="2000" dirty="0"/>
              <a:t>by </a:t>
            </a:r>
            <a:r>
              <a:rPr lang="en-US" sz="2000" dirty="0">
                <a:solidFill>
                  <a:srgbClr val="9D0A2B"/>
                </a:solidFill>
              </a:rPr>
              <a:t>all applicants</a:t>
            </a:r>
            <a:r>
              <a:rPr lang="en-US" sz="2000" dirty="0"/>
              <a:t>, their </a:t>
            </a:r>
            <a:r>
              <a:rPr lang="en-US" sz="2000" dirty="0" smtClean="0"/>
              <a:t>appointed agent </a:t>
            </a:r>
            <a:r>
              <a:rPr lang="en-US" sz="2000" dirty="0"/>
              <a:t>or </a:t>
            </a:r>
            <a:r>
              <a:rPr lang="en-US" sz="2000" dirty="0" smtClean="0"/>
              <a:t>common representative (power of attorney needed if not yet submitted)</a:t>
            </a:r>
          </a:p>
          <a:p>
            <a:pPr marL="1295400" lvl="2" indent="-354013" defTabSz="933450">
              <a:spcBef>
                <a:spcPts val="300"/>
              </a:spcBef>
              <a:spcAft>
                <a:spcPts val="0"/>
              </a:spcAft>
            </a:pPr>
            <a:r>
              <a:rPr lang="en-US" sz="2000" dirty="0" smtClean="0"/>
              <a:t>In Chapter I: filed </a:t>
            </a:r>
            <a:r>
              <a:rPr lang="en-US" sz="2000" dirty="0"/>
              <a:t>with the </a:t>
            </a:r>
            <a:r>
              <a:rPr lang="en-US" sz="2000" dirty="0" smtClean="0"/>
              <a:t>RO, SISA </a:t>
            </a:r>
            <a:r>
              <a:rPr lang="en-US" sz="2000" dirty="0"/>
              <a:t>or the </a:t>
            </a:r>
            <a:r>
              <a:rPr lang="en-US" sz="2000" dirty="0" smtClean="0"/>
              <a:t>IB</a:t>
            </a:r>
          </a:p>
          <a:p>
            <a:pPr marL="1295400" lvl="2" indent="-354013" defTabSz="933450">
              <a:spcBef>
                <a:spcPts val="300"/>
              </a:spcBef>
              <a:spcAft>
                <a:spcPts val="0"/>
              </a:spcAft>
            </a:pPr>
            <a:r>
              <a:rPr lang="en-US" sz="2000" dirty="0" smtClean="0"/>
              <a:t>In Chapter II: </a:t>
            </a:r>
          </a:p>
          <a:p>
            <a:pPr marL="1741487" lvl="3" indent="-342900" defTabSz="933450">
              <a:spcBef>
                <a:spcPts val="300"/>
              </a:spcBef>
              <a:spcAft>
                <a:spcPts val="0"/>
              </a:spcAft>
              <a:buFontTx/>
              <a:buChar char="-"/>
            </a:pPr>
            <a:r>
              <a:rPr lang="en-US" sz="2000" dirty="0" smtClean="0"/>
              <a:t>filed with the RO, the IB or the IPEA to withdraw the IA or priority claim(s)</a:t>
            </a:r>
          </a:p>
          <a:p>
            <a:pPr marL="1741487" lvl="3" indent="-342900" defTabSz="933450">
              <a:spcBef>
                <a:spcPts val="300"/>
              </a:spcBef>
              <a:spcAft>
                <a:spcPts val="0"/>
              </a:spcAft>
              <a:buFontTx/>
              <a:buChar char="-"/>
            </a:pPr>
            <a:r>
              <a:rPr lang="en-US" sz="2000" dirty="0"/>
              <a:t>f</a:t>
            </a:r>
            <a:r>
              <a:rPr lang="en-US" sz="2000" dirty="0" smtClean="0"/>
              <a:t>iled with the IB to withdraw the demand or elections</a:t>
            </a:r>
          </a:p>
          <a:p>
            <a:pPr marL="895350" lvl="1" indent="-354013" defTabSz="933450">
              <a:spcBef>
                <a:spcPts val="300"/>
              </a:spcBef>
              <a:spcAft>
                <a:spcPts val="0"/>
              </a:spcAft>
            </a:pP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309375363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5810" y="980728"/>
            <a:ext cx="8436670" cy="5283498"/>
          </a:xfrm>
          <a:noFill/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88" tIns="25400" rIns="65088" bIns="25400">
            <a:spAutoFit/>
          </a:bodyPr>
          <a:lstStyle/>
          <a:p>
            <a:pPr marL="274638" indent="-274638" defTabSz="933450">
              <a:lnSpc>
                <a:spcPct val="90000"/>
              </a:lnSpc>
              <a:spcAft>
                <a:spcPct val="30000"/>
              </a:spcAft>
              <a:buClr>
                <a:srgbClr val="990033"/>
              </a:buClr>
              <a:buSzPct val="120000"/>
              <a:buFont typeface="Wingdings" pitchFamily="2" charset="2"/>
              <a:buChar char="n"/>
            </a:pPr>
            <a:r>
              <a:rPr lang="en-US" sz="2000" dirty="0"/>
              <a:t>Effect:</a:t>
            </a:r>
          </a:p>
          <a:p>
            <a:pPr marL="808038" lvl="1" indent="-354013" defTabSz="933450">
              <a:lnSpc>
                <a:spcPct val="90000"/>
              </a:lnSpc>
              <a:spcAft>
                <a:spcPct val="30000"/>
              </a:spcAft>
            </a:pPr>
            <a:r>
              <a:rPr lang="en-US" sz="2000" dirty="0"/>
              <a:t>withdrawal effective upon receipt by </a:t>
            </a:r>
            <a:r>
              <a:rPr lang="en-US" sz="2000" dirty="0" smtClean="0"/>
              <a:t>competent Authority</a:t>
            </a:r>
            <a:endParaRPr lang="en-US" sz="2000" dirty="0"/>
          </a:p>
          <a:p>
            <a:pPr marL="808038" lvl="1" indent="-354013" defTabSz="933450">
              <a:lnSpc>
                <a:spcPct val="90000"/>
              </a:lnSpc>
              <a:spcAft>
                <a:spcPct val="30000"/>
              </a:spcAft>
            </a:pPr>
            <a:r>
              <a:rPr lang="en-US" sz="2000" dirty="0"/>
              <a:t>withdrawal has no effect in </a:t>
            </a:r>
            <a:r>
              <a:rPr lang="en-US" sz="2000" dirty="0" smtClean="0"/>
              <a:t>DOs/EOs </a:t>
            </a:r>
            <a:r>
              <a:rPr lang="en-US" sz="2000" dirty="0"/>
              <a:t>where national processing or examination has already started</a:t>
            </a:r>
          </a:p>
          <a:p>
            <a:pPr marL="808038" lvl="1" indent="-354013" defTabSz="933450">
              <a:lnSpc>
                <a:spcPct val="90000"/>
              </a:lnSpc>
              <a:spcAft>
                <a:spcPct val="30000"/>
              </a:spcAft>
            </a:pPr>
            <a:r>
              <a:rPr lang="en-US" sz="2000" dirty="0"/>
              <a:t>withdrawal of international application or designations:</a:t>
            </a:r>
          </a:p>
          <a:p>
            <a:pPr marL="1227138" lvl="2" indent="-239713" defTabSz="933450">
              <a:lnSpc>
                <a:spcPct val="90000"/>
              </a:lnSpc>
              <a:spcAft>
                <a:spcPct val="30000"/>
              </a:spcAft>
            </a:pPr>
            <a:r>
              <a:rPr lang="en-US" sz="2000" dirty="0"/>
              <a:t>if notice of withdrawal received by the IB before completion of technical preparations for international publication, </a:t>
            </a:r>
            <a:r>
              <a:rPr lang="en-US" sz="2000" u="sng" dirty="0"/>
              <a:t>there will be no international publication</a:t>
            </a:r>
            <a:r>
              <a:rPr lang="en-US" sz="2000" dirty="0"/>
              <a:t> (withdrawal can be made conditional on receipt in time to prevent publication)</a:t>
            </a:r>
          </a:p>
          <a:p>
            <a:pPr marL="1227138" lvl="2" indent="-239713" defTabSz="933450">
              <a:lnSpc>
                <a:spcPct val="90000"/>
              </a:lnSpc>
              <a:spcAft>
                <a:spcPct val="30000"/>
              </a:spcAft>
            </a:pPr>
            <a:r>
              <a:rPr lang="en-US" sz="2000" dirty="0" smtClean="0"/>
              <a:t>effect </a:t>
            </a:r>
            <a:r>
              <a:rPr lang="en-US" sz="2000" dirty="0"/>
              <a:t>ceases in each designated State concerned, with same consequences as withdrawal of a national application in that State</a:t>
            </a:r>
          </a:p>
          <a:p>
            <a:pPr marL="808038" lvl="1" indent="-354013" defTabSz="933450">
              <a:lnSpc>
                <a:spcPct val="90000"/>
              </a:lnSpc>
              <a:spcAft>
                <a:spcPct val="30000"/>
              </a:spcAft>
            </a:pPr>
            <a:r>
              <a:rPr lang="en-US" sz="2000" dirty="0" smtClean="0"/>
              <a:t>withdrawal </a:t>
            </a:r>
            <a:r>
              <a:rPr lang="en-US" sz="2000" dirty="0"/>
              <a:t>of priority claim:  </a:t>
            </a:r>
            <a:endParaRPr lang="en-US" sz="2000" dirty="0" smtClean="0"/>
          </a:p>
          <a:p>
            <a:pPr marL="1208088" lvl="2" indent="-354013" defTabSz="933450">
              <a:lnSpc>
                <a:spcPct val="90000"/>
              </a:lnSpc>
              <a:spcAft>
                <a:spcPct val="30000"/>
              </a:spcAft>
            </a:pPr>
            <a:r>
              <a:rPr lang="en-US" sz="2000" dirty="0" smtClean="0"/>
              <a:t>time </a:t>
            </a:r>
            <a:r>
              <a:rPr lang="en-US" sz="2000" dirty="0"/>
              <a:t>limits which have not expired are re-computed on the basis of the revised priority date resulting from the withdrawal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533400" y="116633"/>
            <a:ext cx="8610600" cy="792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70899B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00408C"/>
                </a:solidFill>
                <a:latin typeface="Arial" charset="0"/>
                <a:cs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00408C"/>
                </a:solidFill>
                <a:latin typeface="Arial" charset="0"/>
                <a:cs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00408C"/>
                </a:solidFill>
                <a:latin typeface="Arial" charset="0"/>
                <a:cs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00408C"/>
                </a:solidFill>
                <a:latin typeface="Arial" charset="0"/>
                <a:cs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00408C"/>
                </a:solidFill>
                <a:latin typeface="Arial" charset="0"/>
                <a:cs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00408C"/>
                </a:solidFill>
                <a:latin typeface="Arial" charset="0"/>
                <a:cs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00408C"/>
                </a:solidFill>
                <a:latin typeface="Arial" charset="0"/>
                <a:cs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00408C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US" kern="0" dirty="0" smtClean="0"/>
              <a:t/>
            </a:r>
            <a:br>
              <a:rPr lang="en-US" kern="0" dirty="0" smtClean="0"/>
            </a:br>
            <a:r>
              <a:rPr lang="en-US" sz="3000" kern="0" dirty="0" smtClean="0"/>
              <a:t>Withdrawals under Chapter I and Chapter II (1)</a:t>
            </a:r>
            <a:r>
              <a:rPr lang="en-US" kern="0" dirty="0" smtClean="0"/>
              <a:t/>
            </a:r>
            <a:br>
              <a:rPr lang="en-US" kern="0" dirty="0" smtClean="0"/>
            </a:br>
            <a:endParaRPr lang="en-US" kern="0" dirty="0"/>
          </a:p>
        </p:txBody>
      </p:sp>
    </p:spTree>
    <p:extLst>
      <p:ext uri="{BB962C8B-B14F-4D97-AF65-F5344CB8AC3E}">
        <p14:creationId xmlns:p14="http://schemas.microsoft.com/office/powerpoint/2010/main" val="115570682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27818" y="1318522"/>
            <a:ext cx="8436670" cy="5929828"/>
          </a:xfrm>
          <a:noFill/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5088" tIns="25400" rIns="65088" bIns="25400">
            <a:spAutoFit/>
          </a:bodyPr>
          <a:lstStyle/>
          <a:p>
            <a:pPr marL="274638" indent="-274638" defTabSz="933450">
              <a:lnSpc>
                <a:spcPct val="90000"/>
              </a:lnSpc>
              <a:spcAft>
                <a:spcPct val="30000"/>
              </a:spcAft>
              <a:buClr>
                <a:srgbClr val="990033"/>
              </a:buClr>
              <a:buSzPct val="120000"/>
              <a:buFont typeface="Wingdings" pitchFamily="2" charset="2"/>
              <a:buChar char="n"/>
            </a:pPr>
            <a:r>
              <a:rPr lang="en-US" dirty="0" smtClean="0"/>
              <a:t>If an international application is withdrawn</a:t>
            </a:r>
          </a:p>
          <a:p>
            <a:pPr marL="808038" lvl="1" indent="-354013" defTabSz="933450">
              <a:lnSpc>
                <a:spcPct val="90000"/>
              </a:lnSpc>
              <a:spcAft>
                <a:spcPct val="30000"/>
              </a:spcAft>
            </a:pPr>
            <a:r>
              <a:rPr lang="en-US" dirty="0" smtClean="0"/>
              <a:t>before </a:t>
            </a:r>
            <a:r>
              <a:rPr lang="en-US" dirty="0"/>
              <a:t>the Record Copy is sent to the International Bureau and/or </a:t>
            </a:r>
          </a:p>
          <a:p>
            <a:pPr marL="808038" lvl="1" indent="-354013" defTabSz="933450">
              <a:lnSpc>
                <a:spcPct val="90000"/>
              </a:lnSpc>
              <a:spcAft>
                <a:spcPct val="30000"/>
              </a:spcAft>
            </a:pPr>
            <a:r>
              <a:rPr lang="en-US" dirty="0" smtClean="0"/>
              <a:t>before </a:t>
            </a:r>
            <a:r>
              <a:rPr lang="en-US" dirty="0"/>
              <a:t>the Search Copy is sent to the International Searching Authority </a:t>
            </a:r>
          </a:p>
          <a:p>
            <a:pPr marL="274638" indent="-274638" defTabSz="933450">
              <a:lnSpc>
                <a:spcPct val="90000"/>
              </a:lnSpc>
              <a:spcAft>
                <a:spcPct val="30000"/>
              </a:spcAft>
              <a:buClr>
                <a:srgbClr val="990033"/>
              </a:buClr>
              <a:buSzPct val="120000"/>
              <a:buFont typeface="Wingdings" pitchFamily="2" charset="2"/>
              <a:buChar char="n"/>
            </a:pPr>
            <a:r>
              <a:rPr lang="en-US" dirty="0" smtClean="0"/>
              <a:t>The receiving Office shall refund the international filing fee and the search fee, respectively</a:t>
            </a:r>
          </a:p>
          <a:p>
            <a:pPr marL="274638" indent="-274638" defTabSz="933450">
              <a:lnSpc>
                <a:spcPct val="90000"/>
              </a:lnSpc>
              <a:spcAft>
                <a:spcPct val="30000"/>
              </a:spcAft>
              <a:buClr>
                <a:srgbClr val="990033"/>
              </a:buClr>
              <a:buSzPct val="120000"/>
              <a:buFont typeface="Wingdings" pitchFamily="2" charset="2"/>
              <a:buChar char="n"/>
            </a:pPr>
            <a:r>
              <a:rPr lang="en-US" dirty="0" smtClean="0"/>
              <a:t>Refund of these fees also applies where</a:t>
            </a:r>
          </a:p>
          <a:p>
            <a:pPr lvl="1" indent="-342900" defTabSz="933450">
              <a:lnSpc>
                <a:spcPct val="90000"/>
              </a:lnSpc>
              <a:spcAft>
                <a:spcPct val="30000"/>
              </a:spcAft>
              <a:buClr>
                <a:srgbClr val="990033"/>
              </a:buClr>
              <a:buSzPct val="120000"/>
            </a:pPr>
            <a:r>
              <a:rPr lang="en-US" dirty="0"/>
              <a:t>a</a:t>
            </a:r>
            <a:r>
              <a:rPr lang="en-US" dirty="0" smtClean="0"/>
              <a:t>n international application is declared withdrawn by the RO because the requirements of Article 11(1) were not met</a:t>
            </a:r>
          </a:p>
          <a:p>
            <a:pPr lvl="1" indent="-342900" defTabSz="933450">
              <a:lnSpc>
                <a:spcPct val="90000"/>
              </a:lnSpc>
              <a:spcAft>
                <a:spcPct val="30000"/>
              </a:spcAft>
              <a:buClr>
                <a:srgbClr val="990033"/>
              </a:buClr>
              <a:buSzPct val="120000"/>
            </a:pPr>
            <a:r>
              <a:rPr lang="en-US" dirty="0" smtClean="0"/>
              <a:t>If an international application is not treated as            such due to national security prescriptions</a:t>
            </a:r>
          </a:p>
          <a:p>
            <a:pPr marL="274638" indent="-274638" defTabSz="933450">
              <a:lnSpc>
                <a:spcPct val="90000"/>
              </a:lnSpc>
              <a:spcAft>
                <a:spcPct val="30000"/>
              </a:spcAft>
              <a:buClr>
                <a:srgbClr val="990033"/>
              </a:buClr>
              <a:buSzPct val="120000"/>
              <a:buFont typeface="Wingdings" pitchFamily="2" charset="2"/>
              <a:buChar char="n"/>
            </a:pPr>
            <a:endParaRPr lang="en-US" sz="2000" dirty="0"/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533400" y="116633"/>
            <a:ext cx="8610600" cy="10081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488" tIns="44450" rIns="90488" bIns="4445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70899B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00408C"/>
                </a:solidFill>
                <a:latin typeface="Arial" charset="0"/>
                <a:cs typeface="Arial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00408C"/>
                </a:solidFill>
                <a:latin typeface="Arial" charset="0"/>
                <a:cs typeface="Arial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00408C"/>
                </a:solidFill>
                <a:latin typeface="Arial" charset="0"/>
                <a:cs typeface="Arial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00408C"/>
                </a:solidFill>
                <a:latin typeface="Arial" charset="0"/>
                <a:cs typeface="Arial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00408C"/>
                </a:solidFill>
                <a:latin typeface="Arial" charset="0"/>
                <a:cs typeface="Arial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00408C"/>
                </a:solidFill>
                <a:latin typeface="Arial" charset="0"/>
                <a:cs typeface="Arial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00408C"/>
                </a:solidFill>
                <a:latin typeface="Arial" charset="0"/>
                <a:cs typeface="Arial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rgbClr val="00408C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US" kern="0" dirty="0" smtClean="0"/>
              <a:t/>
            </a:r>
            <a:br>
              <a:rPr lang="en-US" kern="0" dirty="0" smtClean="0"/>
            </a:br>
            <a:r>
              <a:rPr lang="en-US" kern="0" dirty="0" smtClean="0"/>
              <a:t>Withdrawal: refund of certain fees by the RO (2)</a:t>
            </a:r>
            <a:br>
              <a:rPr lang="en-US" kern="0" dirty="0" smtClean="0"/>
            </a:br>
            <a:endParaRPr lang="en-US" kern="0" dirty="0"/>
          </a:p>
        </p:txBody>
      </p:sp>
    </p:spTree>
    <p:extLst>
      <p:ext uri="{BB962C8B-B14F-4D97-AF65-F5344CB8AC3E}">
        <p14:creationId xmlns:p14="http://schemas.microsoft.com/office/powerpoint/2010/main" val="172983427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44624"/>
            <a:ext cx="8676456" cy="792088"/>
          </a:xfrm>
          <a:noFill/>
          <a:ln/>
          <a:extLst>
            <a:ext uri="{91240B29-F687-4F45-9708-019B960494DF}">
              <a14:hiddenLine xmlns:a14="http://schemas.microsoft.com/office/drawing/2010/main" w="12700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dirty="0" smtClean="0"/>
              <a:t>Recording of changes under (Rule 92</a:t>
            </a:r>
            <a:r>
              <a:rPr lang="en-US" i="1" dirty="0" smtClean="0"/>
              <a:t>bis)</a:t>
            </a:r>
            <a:endParaRPr lang="en-US" b="1" dirty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552" y="836712"/>
            <a:ext cx="8424936" cy="5832648"/>
          </a:xfrm>
          <a:noFill/>
          <a:ln/>
          <a:extLst>
            <a:ext uri="{91240B29-F687-4F45-9708-019B960494DF}">
              <a14:hiddenLine xmlns:a14="http://schemas.microsoft.com/office/drawing/2010/main" w="508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55600" indent="-355600" defTabSz="342900">
              <a:spcBef>
                <a:spcPct val="25000"/>
              </a:spcBef>
              <a:spcAft>
                <a:spcPct val="35000"/>
              </a:spcAft>
              <a:tabLst>
                <a:tab pos="1314450" algn="l"/>
                <a:tab pos="2286000" algn="l"/>
              </a:tabLst>
            </a:pPr>
            <a:r>
              <a:rPr lang="en-US" sz="2300" dirty="0" smtClean="0"/>
              <a:t>What can be recorded under Rule 92</a:t>
            </a:r>
            <a:r>
              <a:rPr lang="en-US" sz="2300" i="1" dirty="0" smtClean="0"/>
              <a:t>bis?</a:t>
            </a:r>
          </a:p>
          <a:p>
            <a:pPr marL="755650" lvl="1" indent="-355600" defTabSz="342900">
              <a:spcBef>
                <a:spcPct val="25000"/>
              </a:spcBef>
              <a:spcAft>
                <a:spcPct val="35000"/>
              </a:spcAft>
              <a:tabLst>
                <a:tab pos="1314450" algn="l"/>
                <a:tab pos="2286000" algn="l"/>
              </a:tabLst>
            </a:pPr>
            <a:r>
              <a:rPr lang="en-US" sz="2300" dirty="0" smtClean="0"/>
              <a:t>Change </a:t>
            </a:r>
            <a:r>
              <a:rPr lang="en-US" sz="2300" dirty="0"/>
              <a:t>of name</a:t>
            </a:r>
          </a:p>
          <a:p>
            <a:pPr marL="755650" lvl="1" indent="-355600" defTabSz="342900">
              <a:spcBef>
                <a:spcPct val="25000"/>
              </a:spcBef>
              <a:spcAft>
                <a:spcPct val="35000"/>
              </a:spcAft>
              <a:tabLst>
                <a:tab pos="1314450" algn="l"/>
                <a:tab pos="2286000" algn="l"/>
              </a:tabLst>
            </a:pPr>
            <a:r>
              <a:rPr lang="en-US" sz="2300" dirty="0"/>
              <a:t>Change of address</a:t>
            </a:r>
          </a:p>
          <a:p>
            <a:pPr marL="755650" lvl="1" indent="-355600" defTabSz="342900">
              <a:spcBef>
                <a:spcPct val="25000"/>
              </a:spcBef>
              <a:spcAft>
                <a:spcPct val="35000"/>
              </a:spcAft>
              <a:tabLst>
                <a:tab pos="1314450" algn="l"/>
                <a:tab pos="2286000" algn="l"/>
              </a:tabLst>
            </a:pPr>
            <a:r>
              <a:rPr lang="en-US" sz="2300" dirty="0"/>
              <a:t>Change of nationality</a:t>
            </a:r>
          </a:p>
          <a:p>
            <a:pPr marL="755650" lvl="1" indent="-355600" defTabSz="342900">
              <a:spcBef>
                <a:spcPct val="25000"/>
              </a:spcBef>
              <a:spcAft>
                <a:spcPct val="35000"/>
              </a:spcAft>
              <a:tabLst>
                <a:tab pos="1314450" algn="l"/>
                <a:tab pos="2286000" algn="l"/>
              </a:tabLst>
            </a:pPr>
            <a:r>
              <a:rPr lang="en-US" sz="2300" dirty="0"/>
              <a:t>Adding/deleting an inventor</a:t>
            </a:r>
          </a:p>
          <a:p>
            <a:pPr marL="755650" lvl="1" indent="-355600" defTabSz="342900">
              <a:spcBef>
                <a:spcPct val="25000"/>
              </a:spcBef>
              <a:spcAft>
                <a:spcPct val="35000"/>
              </a:spcAft>
              <a:tabLst>
                <a:tab pos="1314450" algn="l"/>
                <a:tab pos="2286000" algn="l"/>
              </a:tabLst>
            </a:pPr>
            <a:r>
              <a:rPr lang="en-US" sz="2300" dirty="0"/>
              <a:t>Change of applicant (assignment, addition, deletion</a:t>
            </a:r>
            <a:r>
              <a:rPr lang="en-US" sz="2300" dirty="0" smtClean="0"/>
              <a:t>)</a:t>
            </a:r>
          </a:p>
          <a:p>
            <a:pPr marL="755650" lvl="1" indent="-355600" defTabSz="342900">
              <a:spcBef>
                <a:spcPct val="25000"/>
              </a:spcBef>
              <a:spcAft>
                <a:spcPct val="35000"/>
              </a:spcAft>
              <a:tabLst>
                <a:tab pos="1314450" algn="l"/>
                <a:tab pos="2286000" algn="l"/>
              </a:tabLst>
            </a:pPr>
            <a:r>
              <a:rPr lang="en-US" sz="2300" dirty="0" smtClean="0"/>
              <a:t>Change of agent</a:t>
            </a:r>
            <a:endParaRPr lang="en-US" sz="2300" dirty="0"/>
          </a:p>
          <a:p>
            <a:pPr marL="355600" indent="-355600" defTabSz="342900">
              <a:spcBef>
                <a:spcPct val="25000"/>
              </a:spcBef>
              <a:spcAft>
                <a:spcPct val="35000"/>
              </a:spcAft>
              <a:tabLst>
                <a:tab pos="1314450" algn="l"/>
                <a:tab pos="2286000" algn="l"/>
              </a:tabLst>
            </a:pPr>
            <a:r>
              <a:rPr lang="en-US" sz="2300" dirty="0" smtClean="0"/>
              <a:t>What CANNOT be recorded under that Rule?</a:t>
            </a:r>
          </a:p>
          <a:p>
            <a:pPr marL="755650" lvl="1" indent="-355600" defTabSz="342900">
              <a:spcBef>
                <a:spcPct val="25000"/>
              </a:spcBef>
              <a:spcAft>
                <a:spcPct val="35000"/>
              </a:spcAft>
              <a:tabLst>
                <a:tab pos="1314450" algn="l"/>
                <a:tab pos="2286000" algn="l"/>
              </a:tabLst>
            </a:pPr>
            <a:r>
              <a:rPr lang="en-US" sz="2300" dirty="0" smtClean="0"/>
              <a:t>License agreements</a:t>
            </a:r>
          </a:p>
          <a:p>
            <a:pPr marL="755650" lvl="1" indent="-355600" defTabSz="342900">
              <a:spcBef>
                <a:spcPct val="25000"/>
              </a:spcBef>
              <a:spcAft>
                <a:spcPct val="35000"/>
              </a:spcAft>
              <a:tabLst>
                <a:tab pos="1314450" algn="l"/>
                <a:tab pos="2286000" algn="l"/>
              </a:tabLst>
            </a:pPr>
            <a:r>
              <a:rPr lang="en-US" sz="2300" dirty="0"/>
              <a:t>S</a:t>
            </a:r>
            <a:r>
              <a:rPr lang="en-US" sz="2300" dirty="0" smtClean="0"/>
              <a:t>ecurity measures, etc.</a:t>
            </a:r>
            <a:endParaRPr lang="en-US" sz="2300" dirty="0"/>
          </a:p>
        </p:txBody>
      </p:sp>
    </p:spTree>
    <p:extLst>
      <p:ext uri="{BB962C8B-B14F-4D97-AF65-F5344CB8AC3E}">
        <p14:creationId xmlns:p14="http://schemas.microsoft.com/office/powerpoint/2010/main" val="1852732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19100" y="117252"/>
            <a:ext cx="8545388" cy="1079500"/>
          </a:xfrm>
          <a:noFill/>
          <a:ln/>
          <a:extLst>
            <a:ext uri="{91240B29-F687-4F45-9708-019B960494DF}">
              <a14:hiddenLine xmlns:a14="http://schemas.microsoft.com/office/drawing/2010/main" w="12700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dirty="0" smtClean="0"/>
              <a:t>Recording of changes under Rule 92</a:t>
            </a:r>
            <a:r>
              <a:rPr lang="en-US" i="1" dirty="0" smtClean="0"/>
              <a:t>bis </a:t>
            </a:r>
            <a:r>
              <a:rPr lang="en-US" dirty="0" smtClean="0"/>
              <a:t>(cont’d)</a:t>
            </a:r>
            <a:endParaRPr lang="en-US" b="1" dirty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5612" y="1268760"/>
            <a:ext cx="8688388" cy="5472608"/>
          </a:xfrm>
          <a:noFill/>
          <a:ln/>
          <a:extLst>
            <a:ext uri="{91240B29-F687-4F45-9708-019B960494DF}">
              <a14:hiddenLine xmlns:a14="http://schemas.microsoft.com/office/drawing/2010/main" w="508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defTabSz="342900">
              <a:spcBef>
                <a:spcPct val="25000"/>
              </a:spcBef>
              <a:spcAft>
                <a:spcPct val="35000"/>
              </a:spcAft>
              <a:tabLst>
                <a:tab pos="342900" algn="l"/>
                <a:tab pos="1714500" algn="l"/>
                <a:tab pos="3657600" algn="l"/>
              </a:tabLst>
            </a:pPr>
            <a:r>
              <a:rPr lang="en-US" sz="2100" dirty="0" smtClean="0"/>
              <a:t>The request must </a:t>
            </a:r>
            <a:r>
              <a:rPr lang="en-US" sz="2100" dirty="0"/>
              <a:t>be made in </a:t>
            </a:r>
            <a:r>
              <a:rPr lang="en-US" sz="2100" dirty="0" smtClean="0"/>
              <a:t>writing [no email communications]</a:t>
            </a:r>
            <a:endParaRPr lang="en-US" sz="2100" dirty="0"/>
          </a:p>
          <a:p>
            <a:pPr defTabSz="342900">
              <a:spcBef>
                <a:spcPct val="25000"/>
              </a:spcBef>
              <a:spcAft>
                <a:spcPct val="35000"/>
              </a:spcAft>
              <a:tabLst>
                <a:tab pos="342900" algn="l"/>
                <a:tab pos="1714500" algn="l"/>
                <a:tab pos="3657600" algn="l"/>
              </a:tabLst>
            </a:pPr>
            <a:r>
              <a:rPr lang="en-US" sz="2100" dirty="0" smtClean="0"/>
              <a:t>May </a:t>
            </a:r>
            <a:r>
              <a:rPr lang="en-US" sz="2100" dirty="0"/>
              <a:t>be filed with the </a:t>
            </a:r>
            <a:r>
              <a:rPr lang="en-US" sz="2100" dirty="0" smtClean="0"/>
              <a:t>IB [or </a:t>
            </a:r>
            <a:r>
              <a:rPr lang="en-US" sz="2100" dirty="0"/>
              <a:t>the </a:t>
            </a:r>
            <a:r>
              <a:rPr lang="en-US" sz="2100" dirty="0" smtClean="0"/>
              <a:t>RO]</a:t>
            </a:r>
          </a:p>
          <a:p>
            <a:pPr lvl="1" defTabSz="342900">
              <a:spcBef>
                <a:spcPct val="25000"/>
              </a:spcBef>
              <a:spcAft>
                <a:spcPct val="35000"/>
              </a:spcAft>
              <a:tabLst>
                <a:tab pos="342900" algn="l"/>
                <a:tab pos="1714500" algn="l"/>
                <a:tab pos="3657600" algn="l"/>
              </a:tabLst>
            </a:pPr>
            <a:r>
              <a:rPr lang="en-US" sz="2100" dirty="0" smtClean="0"/>
              <a:t>Recommendation: use the ‘Action’ in ePCT</a:t>
            </a:r>
            <a:endParaRPr lang="en-US" sz="2100" dirty="0"/>
          </a:p>
          <a:p>
            <a:pPr defTabSz="342900">
              <a:spcBef>
                <a:spcPct val="25000"/>
              </a:spcBef>
              <a:spcAft>
                <a:spcPct val="35000"/>
              </a:spcAft>
              <a:tabLst>
                <a:tab pos="342900" algn="l"/>
                <a:tab pos="1714500" algn="l"/>
                <a:tab pos="3657600" algn="l"/>
              </a:tabLst>
            </a:pPr>
            <a:r>
              <a:rPr lang="en-US" sz="2100" dirty="0" smtClean="0"/>
              <a:t>Generally </a:t>
            </a:r>
            <a:r>
              <a:rPr lang="en-US" sz="2100" dirty="0"/>
              <a:t>no </a:t>
            </a:r>
            <a:r>
              <a:rPr lang="en-US" sz="2100" dirty="0" smtClean="0"/>
              <a:t>evidence </a:t>
            </a:r>
            <a:r>
              <a:rPr lang="en-US" sz="2100" dirty="0"/>
              <a:t>of the change is required during the international phase  (the designated Offices may, however, require that evidence (for example, assignment) be submitted once the national phase has been entered)</a:t>
            </a:r>
          </a:p>
          <a:p>
            <a:pPr defTabSz="342900">
              <a:spcBef>
                <a:spcPct val="25000"/>
              </a:spcBef>
              <a:spcAft>
                <a:spcPct val="35000"/>
              </a:spcAft>
              <a:tabLst>
                <a:tab pos="342900" algn="l"/>
                <a:tab pos="1714500" algn="l"/>
                <a:tab pos="3657600" algn="l"/>
              </a:tabLst>
            </a:pPr>
            <a:r>
              <a:rPr lang="en-US" sz="2100" dirty="0" smtClean="0"/>
              <a:t>The IB will </a:t>
            </a:r>
            <a:r>
              <a:rPr lang="en-US" sz="2100" dirty="0"/>
              <a:t>notify the applicant (using Form </a:t>
            </a:r>
            <a:r>
              <a:rPr lang="en-US" sz="2100" dirty="0">
                <a:hlinkClick r:id="rId2"/>
              </a:rPr>
              <a:t>PCT/IB/306</a:t>
            </a:r>
            <a:r>
              <a:rPr lang="en-US" sz="2100" dirty="0"/>
              <a:t>) that the requested change has been </a:t>
            </a:r>
            <a:r>
              <a:rPr lang="en-US" sz="2100" dirty="0" smtClean="0"/>
              <a:t>recorded</a:t>
            </a:r>
          </a:p>
          <a:p>
            <a:pPr defTabSz="342900">
              <a:spcBef>
                <a:spcPct val="25000"/>
              </a:spcBef>
              <a:spcAft>
                <a:spcPct val="35000"/>
              </a:spcAft>
              <a:tabLst>
                <a:tab pos="342900" algn="l"/>
                <a:tab pos="1714500" algn="l"/>
                <a:tab pos="3657600" algn="l"/>
              </a:tabLst>
            </a:pPr>
            <a:r>
              <a:rPr lang="en-US" sz="2100" dirty="0" smtClean="0"/>
              <a:t>The request must reach the IB before the expiration of 30 month from priority date </a:t>
            </a:r>
          </a:p>
          <a:p>
            <a:pPr defTabSz="342900">
              <a:spcBef>
                <a:spcPct val="25000"/>
              </a:spcBef>
              <a:spcAft>
                <a:spcPct val="35000"/>
              </a:spcAft>
              <a:tabLst>
                <a:tab pos="342900" algn="l"/>
                <a:tab pos="1714500" algn="l"/>
                <a:tab pos="3657600" algn="l"/>
              </a:tabLst>
            </a:pPr>
            <a:r>
              <a:rPr lang="en-US" sz="2100" dirty="0" smtClean="0"/>
              <a:t>The IB will record a change affecting multiple pending international applications with a single written request</a:t>
            </a:r>
            <a:endParaRPr lang="en-US" sz="2100" dirty="0"/>
          </a:p>
        </p:txBody>
      </p:sp>
    </p:spTree>
    <p:extLst>
      <p:ext uri="{BB962C8B-B14F-4D97-AF65-F5344CB8AC3E}">
        <p14:creationId xmlns:p14="http://schemas.microsoft.com/office/powerpoint/2010/main" val="1009284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47666" y="1345274"/>
            <a:ext cx="8588830" cy="5252078"/>
          </a:xfrm>
          <a:noFill/>
          <a:ln/>
          <a:extLst>
            <a:ext uri="{91240B29-F687-4F45-9708-019B960494DF}">
              <a14:hiddenLine xmlns:a14="http://schemas.microsoft.com/office/drawing/2010/main" w="508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61950" indent="-361950" defTabSz="342900">
              <a:spcBef>
                <a:spcPct val="25000"/>
              </a:spcBef>
              <a:spcAft>
                <a:spcPct val="35000"/>
              </a:spcAft>
            </a:pPr>
            <a:r>
              <a:rPr lang="en-US" sz="2300" dirty="0" smtClean="0"/>
              <a:t>If the applicant wants a particular change to be taken into account for the international publication of the IA, the request for the recording of that change must reach the IB </a:t>
            </a:r>
            <a:r>
              <a:rPr lang="en-US" sz="2300" dirty="0" smtClean="0">
                <a:solidFill>
                  <a:srgbClr val="9D0A2B"/>
                </a:solidFill>
              </a:rPr>
              <a:t>before the completion of technical preparations for international publication </a:t>
            </a:r>
            <a:r>
              <a:rPr lang="en-US" sz="2300" dirty="0" smtClean="0"/>
              <a:t>(normally, 15 calendar days before the actual date of publication)</a:t>
            </a:r>
            <a:r>
              <a:rPr lang="en-US" sz="2300" dirty="0"/>
              <a:t> </a:t>
            </a:r>
            <a:endParaRPr lang="en-US" sz="2300" dirty="0" smtClean="0"/>
          </a:p>
          <a:p>
            <a:pPr marL="361950" indent="-361950" defTabSz="342900">
              <a:spcBef>
                <a:spcPct val="25000"/>
              </a:spcBef>
              <a:spcAft>
                <a:spcPct val="35000"/>
              </a:spcAft>
            </a:pPr>
            <a:r>
              <a:rPr lang="en-US" sz="2300" dirty="0" smtClean="0"/>
              <a:t>If the request for recording of a change reaches the IB too late to be reflected in the international publication, it will nevertheless be acted upon and notified to the DOs/EOS</a:t>
            </a:r>
          </a:p>
          <a:p>
            <a:pPr marL="361950" indent="-361950" defTabSz="342900">
              <a:spcBef>
                <a:spcPct val="25000"/>
              </a:spcBef>
              <a:spcAft>
                <a:spcPct val="35000"/>
              </a:spcAft>
            </a:pPr>
            <a:r>
              <a:rPr lang="en-US" sz="2300" dirty="0" smtClean="0"/>
              <a:t>If </a:t>
            </a:r>
            <a:r>
              <a:rPr lang="en-US" sz="2300" dirty="0"/>
              <a:t>the request reaches the IB AFTER the expiration of 30 months, the change will not be recorded and the applicant will have to further proceed with such request before </a:t>
            </a:r>
            <a:r>
              <a:rPr lang="en-US" sz="2300" dirty="0" smtClean="0"/>
              <a:t>               each </a:t>
            </a:r>
            <a:r>
              <a:rPr lang="en-US" sz="2300" dirty="0"/>
              <a:t>DO/EO </a:t>
            </a:r>
            <a:r>
              <a:rPr lang="en-US" sz="2300" dirty="0" smtClean="0"/>
              <a:t>concerned</a:t>
            </a:r>
            <a:endParaRPr lang="en-US" sz="2300" dirty="0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419100" y="116632"/>
            <a:ext cx="8545388" cy="1079500"/>
          </a:xfrm>
          <a:noFill/>
          <a:ln/>
          <a:extLst>
            <a:ext uri="{91240B29-F687-4F45-9708-019B960494DF}">
              <a14:hiddenLine xmlns:a14="http://schemas.microsoft.com/office/drawing/2010/main" w="12700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dirty="0" smtClean="0"/>
              <a:t>Recording of changes under Rule 92</a:t>
            </a:r>
            <a:r>
              <a:rPr lang="en-US" i="1" dirty="0" smtClean="0"/>
              <a:t>bis </a:t>
            </a:r>
            <a:r>
              <a:rPr lang="en-US" dirty="0" smtClean="0"/>
              <a:t>(cont’d)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941034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395536" y="116632"/>
            <a:ext cx="8319373" cy="1144588"/>
          </a:xfrm>
          <a:noFill/>
          <a:ln/>
          <a:extLst>
            <a:ext uri="{91240B29-F687-4F45-9708-019B960494DF}">
              <a14:hiddenLine xmlns:a14="http://schemas.microsoft.com/office/drawing/2010/main" w="254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defTabSz="933450">
              <a:lnSpc>
                <a:spcPct val="87000"/>
              </a:lnSpc>
            </a:pPr>
            <a:r>
              <a:rPr lang="en-US" dirty="0"/>
              <a:t>Recording of a change in the person </a:t>
            </a:r>
            <a:br>
              <a:rPr lang="en-US" dirty="0"/>
            </a:br>
            <a:r>
              <a:rPr lang="en-US" dirty="0"/>
              <a:t>of the applicant under Rule 92</a:t>
            </a:r>
            <a:r>
              <a:rPr lang="en-US" i="1" dirty="0"/>
              <a:t>bis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536" y="1196752"/>
            <a:ext cx="8475072" cy="5661248"/>
          </a:xfrm>
          <a:noFill/>
          <a:ln/>
          <a:extLst>
            <a:ext uri="{91240B29-F687-4F45-9708-019B960494DF}">
              <a14:hiddenLine xmlns:a14="http://schemas.microsoft.com/office/drawing/2010/main" w="508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457200" indent="-457200" defTabSz="342900">
              <a:spcBef>
                <a:spcPct val="25000"/>
              </a:spcBef>
              <a:spcAft>
                <a:spcPct val="35000"/>
              </a:spcAft>
              <a:tabLst>
                <a:tab pos="1714500" algn="l"/>
                <a:tab pos="3657600" algn="l"/>
              </a:tabLst>
            </a:pPr>
            <a:r>
              <a:rPr lang="en-US" dirty="0"/>
              <a:t>Where </a:t>
            </a:r>
            <a:r>
              <a:rPr lang="en-US" dirty="0" smtClean="0"/>
              <a:t>the request for recording the change is made by </a:t>
            </a:r>
            <a:r>
              <a:rPr lang="en-US" dirty="0"/>
              <a:t>a person not yet named in the request (“the new applicant”) without the written consent of the (“old”) applicant, </a:t>
            </a:r>
            <a:r>
              <a:rPr lang="en-US" dirty="0" smtClean="0"/>
              <a:t>the IB will require a </a:t>
            </a:r>
            <a:r>
              <a:rPr lang="en-US" dirty="0"/>
              <a:t>copy of an assignment or other documentary evidence supporting the change in person </a:t>
            </a:r>
            <a:r>
              <a:rPr lang="en-US" dirty="0" smtClean="0"/>
              <a:t>be </a:t>
            </a:r>
            <a:r>
              <a:rPr lang="en-US" dirty="0"/>
              <a:t>filed with the request for the change</a:t>
            </a:r>
          </a:p>
          <a:p>
            <a:pPr marL="457200" indent="-457200" defTabSz="342900">
              <a:spcBef>
                <a:spcPct val="25000"/>
              </a:spcBef>
              <a:spcAft>
                <a:spcPct val="35000"/>
              </a:spcAft>
              <a:tabLst>
                <a:tab pos="1714500" algn="l"/>
                <a:tab pos="3657600" algn="l"/>
              </a:tabLst>
            </a:pPr>
            <a:r>
              <a:rPr lang="en-US" dirty="0"/>
              <a:t>Where such request is made by an agent of the new </a:t>
            </a:r>
            <a:r>
              <a:rPr lang="en-US" dirty="0" smtClean="0"/>
              <a:t>applicant (e.g. new agent very likely) , </a:t>
            </a:r>
            <a:r>
              <a:rPr lang="en-US" dirty="0"/>
              <a:t>a power of attorney signed by the new applicant must be furnished at the same </a:t>
            </a:r>
            <a:r>
              <a:rPr lang="en-US" dirty="0" smtClean="0"/>
              <a:t>time</a:t>
            </a:r>
          </a:p>
          <a:p>
            <a:pPr marL="457200" indent="-457200" defTabSz="342900">
              <a:spcBef>
                <a:spcPct val="25000"/>
              </a:spcBef>
              <a:spcAft>
                <a:spcPct val="35000"/>
              </a:spcAft>
              <a:tabLst>
                <a:tab pos="1714500" algn="l"/>
                <a:tab pos="3657600" algn="l"/>
              </a:tabLst>
            </a:pPr>
            <a:r>
              <a:rPr lang="en-US" dirty="0" smtClean="0"/>
              <a:t>Where such request is made by the “agent of record”, </a:t>
            </a:r>
            <a:r>
              <a:rPr lang="en-US" dirty="0"/>
              <a:t>a power of attorney signed by the new applicant </a:t>
            </a:r>
            <a:r>
              <a:rPr lang="en-US" dirty="0" smtClean="0"/>
              <a:t>appointing this agent should be submitted, unless the                waiver applies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8217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90909" y="188640"/>
            <a:ext cx="7737475" cy="579438"/>
          </a:xfrm>
        </p:spPr>
        <p:txBody>
          <a:bodyPr/>
          <a:lstStyle/>
          <a:p>
            <a:pPr algn="ctr"/>
            <a:r>
              <a:rPr lang="en-US" dirty="0" smtClean="0"/>
              <a:t>Provisional protection</a:t>
            </a:r>
            <a:endParaRPr lang="en-US" dirty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42474" y="980728"/>
            <a:ext cx="8901526" cy="5589587"/>
          </a:xfrm>
        </p:spPr>
        <p:txBody>
          <a:bodyPr/>
          <a:lstStyle/>
          <a:p>
            <a:pPr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</a:pPr>
            <a:r>
              <a:rPr lang="en-US" sz="2200" dirty="0" smtClean="0"/>
              <a:t>International </a:t>
            </a:r>
            <a:r>
              <a:rPr lang="en-US" sz="2200" dirty="0"/>
              <a:t>publication entitles PCT applicants to provisional protection in the </a:t>
            </a:r>
            <a:r>
              <a:rPr lang="en-US" sz="2200" dirty="0" smtClean="0"/>
              <a:t>DOs, </a:t>
            </a:r>
            <a:r>
              <a:rPr lang="en-US" sz="2200" dirty="0"/>
              <a:t>if such protection is granted for published national applications (Article 29)</a:t>
            </a:r>
          </a:p>
          <a:p>
            <a:pPr lvl="1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</a:pPr>
            <a:r>
              <a:rPr lang="en-US" sz="2200" dirty="0"/>
              <a:t>Such protection may be made conditional </a:t>
            </a:r>
          </a:p>
          <a:p>
            <a:pPr lvl="2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</a:pPr>
            <a:r>
              <a:rPr lang="en-US" sz="2200" dirty="0"/>
              <a:t>on the furnishing of a translation (which may be of the claims only)</a:t>
            </a:r>
          </a:p>
          <a:p>
            <a:pPr lvl="2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</a:pPr>
            <a:r>
              <a:rPr lang="en-US" sz="2200" dirty="0"/>
              <a:t>on receipt by the designated Office of a copy of the international application as published under the PCT, and/or</a:t>
            </a:r>
          </a:p>
          <a:p>
            <a:pPr lvl="2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</a:pPr>
            <a:r>
              <a:rPr lang="en-US" sz="2200" dirty="0"/>
              <a:t>in the case of early publication under Article 21(2)(b), on the expiration of 18 months from the priority date</a:t>
            </a:r>
          </a:p>
          <a:p>
            <a:pPr lvl="1">
              <a:lnSpc>
                <a:spcPct val="95000"/>
              </a:lnSpc>
              <a:spcBef>
                <a:spcPct val="25000"/>
              </a:spcBef>
              <a:spcAft>
                <a:spcPct val="25000"/>
              </a:spcAft>
            </a:pPr>
            <a:r>
              <a:rPr lang="en-US" sz="2200" dirty="0"/>
              <a:t>For further information on the specific requirements of a given Office, see the </a:t>
            </a:r>
            <a:r>
              <a:rPr lang="en-US" sz="2200" i="1" dirty="0"/>
              <a:t>PCT Applicant's Guide</a:t>
            </a:r>
            <a:r>
              <a:rPr lang="en-US" sz="2200" dirty="0"/>
              <a:t>, International Phase, General Information (Annexes B1 and B2)</a:t>
            </a:r>
          </a:p>
        </p:txBody>
      </p:sp>
    </p:spTree>
    <p:extLst>
      <p:ext uri="{BB962C8B-B14F-4D97-AF65-F5344CB8AC3E}">
        <p14:creationId xmlns:p14="http://schemas.microsoft.com/office/powerpoint/2010/main" val="4098140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N_2010_pct background png">
  <a:themeElements>
    <a:clrScheme name="template_englis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template_english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template_englis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_englis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_englis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_englis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_englis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_englis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plate_englis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plate_englis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plate_englis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plate_englis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plate_englis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plate_englis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EN_2010_pct background png</Template>
  <TotalTime>2049</TotalTime>
  <Words>1434</Words>
  <Application>Microsoft Office PowerPoint</Application>
  <PresentationFormat>On-screen Show (4:3)</PresentationFormat>
  <Paragraphs>131</Paragraphs>
  <Slides>17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EN_2010_pct background png</vt:lpstr>
      <vt:lpstr>PowerPoint Presentation</vt:lpstr>
      <vt:lpstr>Signature of the international application  (request) (1) (Rules 4.15, 26.2bis(a))</vt:lpstr>
      <vt:lpstr>Waiver of requirement  that a power of attorney be furnished  (Rules 90.4(d) and 90.5(c))</vt:lpstr>
      <vt:lpstr>Signature on behalf of legal entities</vt:lpstr>
      <vt:lpstr>Agents and Common Representatives</vt:lpstr>
      <vt:lpstr>Address for correspondence</vt:lpstr>
      <vt:lpstr>Common agent</vt:lpstr>
      <vt:lpstr>Appointed common representative (Rule 90.2(a))</vt:lpstr>
      <vt:lpstr>“Deemed” common representative  (Rule 90.2(b))</vt:lpstr>
      <vt:lpstr> Withdrawals under Chapter I and Chapter II (1) </vt:lpstr>
      <vt:lpstr>PowerPoint Presentation</vt:lpstr>
      <vt:lpstr>PowerPoint Presentation</vt:lpstr>
      <vt:lpstr>Recording of changes under (Rule 92bis)</vt:lpstr>
      <vt:lpstr>Recording of changes under Rule 92bis (cont’d)</vt:lpstr>
      <vt:lpstr>Recording of changes under Rule 92bis (cont’d)</vt:lpstr>
      <vt:lpstr>Recording of a change in the person  of the applicant under Rule 92bis</vt:lpstr>
      <vt:lpstr>Provisional protection</vt:lpstr>
    </vt:vector>
  </TitlesOfParts>
  <Company>World Intellectual Property Organization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ARGANOZA Rosalina</dc:creator>
  <cp:lastModifiedBy>BONVALLET Christine</cp:lastModifiedBy>
  <cp:revision>143</cp:revision>
  <cp:lastPrinted>2014-02-11T13:55:11Z</cp:lastPrinted>
  <dcterms:created xsi:type="dcterms:W3CDTF">2013-10-25T09:07:15Z</dcterms:created>
  <dcterms:modified xsi:type="dcterms:W3CDTF">2016-06-28T12:22:44Z</dcterms:modified>
</cp:coreProperties>
</file>