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9"/>
  </p:notesMasterIdLst>
  <p:sldIdLst>
    <p:sldId id="263" r:id="rId5"/>
    <p:sldId id="289" r:id="rId6"/>
    <p:sldId id="290" r:id="rId7"/>
    <p:sldId id="306" r:id="rId8"/>
    <p:sldId id="292" r:id="rId9"/>
    <p:sldId id="294" r:id="rId10"/>
    <p:sldId id="296" r:id="rId11"/>
    <p:sldId id="298" r:id="rId12"/>
    <p:sldId id="301" r:id="rId13"/>
    <p:sldId id="303" r:id="rId14"/>
    <p:sldId id="304" r:id="rId15"/>
    <p:sldId id="305" r:id="rId16"/>
    <p:sldId id="307" r:id="rId17"/>
    <p:sldId id="309" r:id="rId18"/>
    <p:sldId id="311" r:id="rId19"/>
    <p:sldId id="313" r:id="rId20"/>
    <p:sldId id="315" r:id="rId21"/>
    <p:sldId id="316" r:id="rId22"/>
    <p:sldId id="318" r:id="rId23"/>
    <p:sldId id="319" r:id="rId24"/>
    <p:sldId id="321" r:id="rId25"/>
    <p:sldId id="323" r:id="rId26"/>
    <p:sldId id="324" r:id="rId27"/>
    <p:sldId id="287" r:id="rId2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DC4C12"/>
    <a:srgbClr val="E87D1E"/>
    <a:srgbClr val="8D908D"/>
    <a:srgbClr val="EA6E15"/>
    <a:srgbClr val="996633"/>
    <a:srgbClr val="FFFF66"/>
    <a:srgbClr val="D86016"/>
    <a:srgbClr val="D96E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8" d="100"/>
          <a:sy n="58" d="100"/>
        </p:scale>
        <p:origin x="-2184" y="-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notesMaster" Target="notesMasters/notesMaster1.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3CCD33B6-4501-420B-AABA-D9C24A9CDA09}" type="slidenum">
              <a:rPr lang="en-US"/>
              <a:pPr>
                <a:defRPr/>
              </a:pPr>
              <a:t>‹#›</a:t>
            </a:fld>
            <a:endParaRPr lang="en-US"/>
          </a:p>
        </p:txBody>
      </p:sp>
    </p:spTree>
    <p:extLst>
      <p:ext uri="{BB962C8B-B14F-4D97-AF65-F5344CB8AC3E}">
        <p14:creationId xmlns:p14="http://schemas.microsoft.com/office/powerpoint/2010/main" val="20580988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1"/>
          <p:cNvSpPr>
            <a:spLocks noGrp="1" noRot="1" noChangeAspect="1" noChangeArrowheads="1" noTextEdit="1"/>
          </p:cNvSpPr>
          <p:nvPr>
            <p:ph type="sldImg"/>
          </p:nvPr>
        </p:nvSpPr>
        <p:spPr bwMode="auto">
          <a:xfrm>
            <a:off x="1143000" y="695325"/>
            <a:ext cx="4570413" cy="3427413"/>
          </a:xfrm>
          <a:solidFill>
            <a:srgbClr val="FFFFFF"/>
          </a:solidFill>
          <a:ln>
            <a:solidFill>
              <a:srgbClr val="000000"/>
            </a:solidFill>
            <a:miter lim="800000"/>
            <a:headEnd/>
            <a:tailEnd/>
          </a:ln>
        </p:spPr>
      </p:sp>
      <p:sp>
        <p:nvSpPr>
          <p:cNvPr id="37891"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1"/>
          <p:cNvSpPr>
            <a:spLocks noGrp="1" noRot="1" noChangeAspect="1" noChangeArrowheads="1" noTextEdit="1"/>
          </p:cNvSpPr>
          <p:nvPr>
            <p:ph type="sldImg"/>
          </p:nvPr>
        </p:nvSpPr>
        <p:spPr bwMode="auto">
          <a:xfrm>
            <a:off x="1143000" y="695325"/>
            <a:ext cx="4570413" cy="3427413"/>
          </a:xfrm>
          <a:solidFill>
            <a:srgbClr val="FFFFFF"/>
          </a:solidFill>
          <a:ln>
            <a:solidFill>
              <a:srgbClr val="000000"/>
            </a:solidFill>
            <a:miter lim="800000"/>
            <a:headEnd/>
            <a:tailEnd/>
          </a:ln>
        </p:spPr>
      </p:sp>
      <p:sp>
        <p:nvSpPr>
          <p:cNvPr id="38915"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altLang="en-US" smtClean="0"/>
              <a:t>Too late to be included – e.g. if late ISR or early publication requested</a:t>
            </a:r>
          </a:p>
        </p:txBody>
      </p:sp>
      <p:sp>
        <p:nvSpPr>
          <p:cNvPr id="4" name="Slide Number Placeholder 3"/>
          <p:cNvSpPr>
            <a:spLocks noGrp="1"/>
          </p:cNvSpPr>
          <p:nvPr>
            <p:ph type="sldNum" sz="quarter" idx="5"/>
          </p:nvPr>
        </p:nvSpPr>
        <p:spPr/>
        <p:txBody>
          <a:bodyPr/>
          <a:lstStyle/>
          <a:p>
            <a:pPr>
              <a:defRPr/>
            </a:pPr>
            <a:fld id="{A9B4352C-75BF-48F6-B7B3-E5045FABFE4E}" type="slidenum">
              <a:rPr lang="en-GB" smtClean="0"/>
              <a:pPr>
                <a:defRPr/>
              </a:pPr>
              <a:t>9</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altLang="en-US" dirty="0" smtClean="0"/>
              <a:t>Provisional protection: in Europe have to infringe both published and granted claims</a:t>
            </a:r>
          </a:p>
          <a:p>
            <a:pPr eaLnBrk="1" hangingPunct="1"/>
            <a:r>
              <a:rPr lang="en-GB" altLang="en-US" dirty="0" smtClean="0"/>
              <a:t>US: “</a:t>
            </a:r>
            <a:r>
              <a:rPr lang="en-US" altLang="en-US" dirty="0" smtClean="0"/>
              <a:t>where the claims that publish are substantially identical to claims that ultimately issue, thus allowing applicant to go after an infringer for reasonable royalties between the publication of the claims and the issuance of the patent”</a:t>
            </a:r>
          </a:p>
          <a:p>
            <a:pPr eaLnBrk="1" hangingPunct="1"/>
            <a:r>
              <a:rPr lang="en-US" altLang="en-US" dirty="0" smtClean="0"/>
              <a:t>Might want to centrally amend if errors, clearly not novel etc.</a:t>
            </a:r>
            <a:endParaRPr lang="en-GB" altLang="en-US" dirty="0" smtClean="0"/>
          </a:p>
        </p:txBody>
      </p:sp>
      <p:sp>
        <p:nvSpPr>
          <p:cNvPr id="4" name="Slide Number Placeholder 3"/>
          <p:cNvSpPr>
            <a:spLocks noGrp="1"/>
          </p:cNvSpPr>
          <p:nvPr>
            <p:ph type="sldNum" sz="quarter" idx="5"/>
          </p:nvPr>
        </p:nvSpPr>
        <p:spPr/>
        <p:txBody>
          <a:bodyPr/>
          <a:lstStyle/>
          <a:p>
            <a:pPr>
              <a:defRPr/>
            </a:pPr>
            <a:fld id="{A5CC85DC-4E55-46D7-B61D-266F785D8330}" type="slidenum">
              <a:rPr lang="en-GB" smtClean="0"/>
              <a:pPr>
                <a:defRPr/>
              </a:pPr>
              <a:t>10</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1"/>
          <p:cNvSpPr>
            <a:spLocks noGrp="1" noRot="1" noChangeAspect="1" noChangeArrowheads="1" noTextEdit="1"/>
          </p:cNvSpPr>
          <p:nvPr>
            <p:ph type="sldImg"/>
          </p:nvPr>
        </p:nvSpPr>
        <p:spPr bwMode="auto">
          <a:xfrm>
            <a:off x="1143000" y="695325"/>
            <a:ext cx="4570413" cy="3427413"/>
          </a:xfrm>
          <a:solidFill>
            <a:srgbClr val="FFFFFF"/>
          </a:solidFill>
          <a:ln>
            <a:solidFill>
              <a:srgbClr val="000000"/>
            </a:solidFill>
            <a:miter lim="800000"/>
            <a:headEnd/>
            <a:tailEnd/>
          </a:ln>
        </p:spPr>
      </p:sp>
      <p:sp>
        <p:nvSpPr>
          <p:cNvPr id="43011"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1"/>
          <p:cNvSpPr>
            <a:spLocks noGrp="1" noRot="1" noChangeAspect="1" noChangeArrowheads="1" noTextEdit="1"/>
          </p:cNvSpPr>
          <p:nvPr>
            <p:ph type="sldImg"/>
          </p:nvPr>
        </p:nvSpPr>
        <p:spPr bwMode="auto">
          <a:xfrm>
            <a:off x="1143000" y="695325"/>
            <a:ext cx="4570413" cy="3427413"/>
          </a:xfrm>
          <a:solidFill>
            <a:srgbClr val="FFFFFF"/>
          </a:solidFill>
          <a:ln>
            <a:solidFill>
              <a:srgbClr val="000000"/>
            </a:solidFill>
            <a:miter lim="800000"/>
            <a:headEnd/>
            <a:tailEnd/>
          </a:ln>
        </p:spPr>
      </p:sp>
      <p:sp>
        <p:nvSpPr>
          <p:cNvPr id="44035"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en-US" dirty="0" smtClean="0"/>
          </a:p>
        </p:txBody>
      </p:sp>
      <p:sp>
        <p:nvSpPr>
          <p:cNvPr id="4" name="Slide Number Placeholder 3"/>
          <p:cNvSpPr>
            <a:spLocks noGrp="1"/>
          </p:cNvSpPr>
          <p:nvPr>
            <p:ph type="sldNum" sz="quarter" idx="5"/>
          </p:nvPr>
        </p:nvSpPr>
        <p:spPr/>
        <p:txBody>
          <a:bodyPr/>
          <a:lstStyle/>
          <a:p>
            <a:pPr>
              <a:defRPr/>
            </a:pPr>
            <a:fld id="{623B93C7-01E6-4249-8EAD-F9ACAD3A69D5}" type="slidenum">
              <a:rPr lang="en-GB" smtClean="0"/>
              <a:pPr>
                <a:defRPr/>
              </a:pPr>
              <a:t>19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hyperlink" Target="http://www.ptslaw.com/" TargetMode="External"/><Relationship Id="rId5" Type="http://schemas.openxmlformats.org/officeDocument/2006/relationships/image" Target="../media/image1.jpeg"/><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deas_Owned2 copy.jpg"/>
          <p:cNvPicPr>
            <a:picLocks noChangeAspect="1"/>
          </p:cNvPicPr>
          <p:nvPr userDrawn="1"/>
        </p:nvPicPr>
        <p:blipFill>
          <a:blip r:embed="rId2" cstate="print"/>
          <a:srcRect/>
          <a:stretch>
            <a:fillRect/>
          </a:stretch>
        </p:blipFill>
        <p:spPr bwMode="auto">
          <a:xfrm>
            <a:off x="6065838" y="895350"/>
            <a:ext cx="2249487" cy="452438"/>
          </a:xfrm>
          <a:prstGeom prst="rect">
            <a:avLst/>
          </a:prstGeom>
          <a:noFill/>
          <a:ln w="9525">
            <a:noFill/>
            <a:miter lim="800000"/>
            <a:headEnd/>
            <a:tailEnd/>
          </a:ln>
        </p:spPr>
      </p:pic>
      <p:pic>
        <p:nvPicPr>
          <p:cNvPr id="5" name="Picture 11" descr="PT_finallogo.jpg"/>
          <p:cNvPicPr>
            <a:picLocks noChangeAspect="1"/>
          </p:cNvPicPr>
          <p:nvPr userDrawn="1"/>
        </p:nvPicPr>
        <p:blipFill>
          <a:blip r:embed="rId3" cstate="print"/>
          <a:srcRect/>
          <a:stretch>
            <a:fillRect/>
          </a:stretch>
        </p:blipFill>
        <p:spPr bwMode="auto">
          <a:xfrm>
            <a:off x="796925" y="566738"/>
            <a:ext cx="3892550" cy="909637"/>
          </a:xfrm>
          <a:prstGeom prst="rect">
            <a:avLst/>
          </a:prstGeom>
          <a:noFill/>
          <a:ln w="9525">
            <a:noFill/>
            <a:miter lim="800000"/>
            <a:headEnd/>
            <a:tailEnd/>
          </a:ln>
        </p:spPr>
      </p:pic>
      <p:sp>
        <p:nvSpPr>
          <p:cNvPr id="6" name="TextBox 5"/>
          <p:cNvSpPr txBox="1"/>
          <p:nvPr userDrawn="1"/>
        </p:nvSpPr>
        <p:spPr>
          <a:xfrm>
            <a:off x="7974013" y="960438"/>
            <a:ext cx="320675" cy="200025"/>
          </a:xfrm>
          <a:prstGeom prst="rect">
            <a:avLst/>
          </a:prstGeom>
          <a:noFill/>
        </p:spPr>
        <p:txBody>
          <a:bodyPr wrap="none">
            <a:spAutoFit/>
          </a:bodyPr>
          <a:lstStyle/>
          <a:p>
            <a:pPr>
              <a:defRPr/>
            </a:pPr>
            <a:r>
              <a:rPr lang="en-US" sz="700" dirty="0">
                <a:solidFill>
                  <a:srgbClr val="8D908D"/>
                </a:solidFill>
                <a:latin typeface="Gotham Book" pitchFamily="50" charset="0"/>
                <a:cs typeface="Gotham Book" pitchFamily="50" charset="0"/>
              </a:rPr>
              <a:t>SM</a:t>
            </a:r>
          </a:p>
        </p:txBody>
      </p:sp>
      <p:sp>
        <p:nvSpPr>
          <p:cNvPr id="7" name="TextBox 4"/>
          <p:cNvSpPr txBox="1">
            <a:spLocks noChangeArrowheads="1"/>
          </p:cNvSpPr>
          <p:nvPr userDrawn="1"/>
        </p:nvSpPr>
        <p:spPr bwMode="auto">
          <a:xfrm>
            <a:off x="909638" y="6113463"/>
            <a:ext cx="7324725" cy="862012"/>
          </a:xfrm>
          <a:prstGeom prst="rect">
            <a:avLst/>
          </a:prstGeom>
          <a:noFill/>
          <a:ln w="9525">
            <a:noFill/>
            <a:miter lim="800000"/>
            <a:headEnd/>
            <a:tailEnd/>
          </a:ln>
        </p:spPr>
        <p:txBody>
          <a:bodyPr>
            <a:spAutoFit/>
          </a:bodyPr>
          <a:lstStyle/>
          <a:p>
            <a:pPr>
              <a:defRPr/>
            </a:pPr>
            <a:r>
              <a:rPr lang="en-US" sz="800" dirty="0">
                <a:solidFill>
                  <a:srgbClr val="8D908D"/>
                </a:solidFill>
              </a:rPr>
              <a:t>© 2015 Patterson Thuente Pedersen, P.A., some rights reserved -  </a:t>
            </a:r>
            <a:r>
              <a:rPr lang="en-US" sz="800" dirty="0">
                <a:solidFill>
                  <a:srgbClr val="8D908D"/>
                </a:solidFill>
                <a:hlinkClick r:id="rId4"/>
              </a:rPr>
              <a:t>www.ptslaw.com</a:t>
            </a:r>
            <a:endParaRPr lang="en-US" sz="800" dirty="0">
              <a:solidFill>
                <a:srgbClr val="8D908D"/>
              </a:solidFill>
            </a:endParaRPr>
          </a:p>
          <a:p>
            <a:pPr>
              <a:defRPr/>
            </a:pPr>
            <a:endParaRPr lang="en-US" sz="800" dirty="0">
              <a:solidFill>
                <a:srgbClr val="8D908D"/>
              </a:solidFill>
            </a:endParaRPr>
          </a:p>
          <a:p>
            <a:pPr>
              <a:defRPr/>
            </a:pPr>
            <a:r>
              <a:rPr lang="en-US" sz="800" dirty="0">
                <a:solidFill>
                  <a:srgbClr val="8D908D"/>
                </a:solidFill>
              </a:rPr>
              <a:t>DISCLAIMER:  This presentation and any information contained herein is intended for informational purposes only and should not be construed as legal advice. Seek competent legal counsel for advice on any legal matter.</a:t>
            </a:r>
          </a:p>
          <a:p>
            <a:pPr>
              <a:defRPr/>
            </a:pPr>
            <a:endParaRPr lang="en-US" dirty="0"/>
          </a:p>
        </p:txBody>
      </p:sp>
      <p:pic>
        <p:nvPicPr>
          <p:cNvPr id="8" name="Picture 14" descr="bars.jpg"/>
          <p:cNvPicPr>
            <a:picLocks noChangeAspect="1"/>
          </p:cNvPicPr>
          <p:nvPr userDrawn="1"/>
        </p:nvPicPr>
        <p:blipFill>
          <a:blip r:embed="rId5" cstate="print"/>
          <a:srcRect/>
          <a:stretch>
            <a:fillRect/>
          </a:stretch>
        </p:blipFill>
        <p:spPr bwMode="auto">
          <a:xfrm>
            <a:off x="0" y="1670050"/>
            <a:ext cx="9144000" cy="427038"/>
          </a:xfrm>
          <a:prstGeom prst="rect">
            <a:avLst/>
          </a:prstGeom>
          <a:noFill/>
          <a:ln w="9525">
            <a:noFill/>
            <a:miter lim="800000"/>
            <a:headEnd/>
            <a:tailEnd/>
          </a:ln>
        </p:spPr>
      </p:pic>
      <p:sp>
        <p:nvSpPr>
          <p:cNvPr id="3074" name="Rectangle 2"/>
          <p:cNvSpPr>
            <a:spLocks noGrp="1" noChangeArrowheads="1"/>
          </p:cNvSpPr>
          <p:nvPr>
            <p:ph type="ctrTitle"/>
          </p:nvPr>
        </p:nvSpPr>
        <p:spPr>
          <a:xfrm>
            <a:off x="1025525" y="2775141"/>
            <a:ext cx="7092950" cy="1470025"/>
          </a:xfrm>
        </p:spPr>
        <p:txBody>
          <a:bodyPr anchor="ctr"/>
          <a:lstStyle>
            <a:lvl1pPr algn="ctr">
              <a:defRPr sz="4000">
                <a:solidFill>
                  <a:srgbClr val="8D908D"/>
                </a:solidFill>
                <a:latin typeface="Verdana" pitchFamily="34" charset="0"/>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4318572"/>
            <a:ext cx="6400800" cy="536892"/>
          </a:xfrm>
        </p:spPr>
        <p:txBody>
          <a:bodyPr lIns="0" tIns="0" rIns="0" bIns="0"/>
          <a:lstStyle>
            <a:lvl1pPr marL="0" indent="234950" algn="ctr">
              <a:lnSpc>
                <a:spcPct val="100000"/>
              </a:lnSpc>
              <a:buFont typeface="Wingdings" pitchFamily="2" charset="2"/>
              <a:buNone/>
              <a:defRPr>
                <a:solidFill>
                  <a:srgbClr val="8D908D"/>
                </a:solidFill>
                <a:latin typeface="Verdana" pitchFamily="34" charset="0"/>
              </a:defRPr>
            </a:lvl1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1957" y="1005840"/>
            <a:ext cx="7618539" cy="620713"/>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5216" y="1911096"/>
            <a:ext cx="8451850" cy="2762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noChangeArrowheads="1"/>
          </p:cNvSpPr>
          <p:nvPr>
            <p:ph type="dt" sz="half" idx="10"/>
          </p:nvPr>
        </p:nvSpPr>
        <p:spPr>
          <a:xfrm>
            <a:off x="914400" y="6492875"/>
            <a:ext cx="1252538" cy="228600"/>
          </a:xfrm>
        </p:spPr>
        <p:txBody>
          <a:bodyPr/>
          <a:lstStyle>
            <a:lvl1pPr>
              <a:defRPr/>
            </a:lvl1pPr>
          </a:lstStyle>
          <a:p>
            <a:pPr>
              <a:defRPr/>
            </a:pPr>
            <a:fld id="{51887BCC-3622-42B5-B181-8D6CE6871F6E}" type="datetime4">
              <a:rPr lang="en-US"/>
              <a:pPr>
                <a:defRPr/>
              </a:pPr>
              <a:t>July 3, 2016</a:t>
            </a:fld>
            <a:endParaRPr lang="en-US"/>
          </a:p>
        </p:txBody>
      </p:sp>
      <p:sp>
        <p:nvSpPr>
          <p:cNvPr id="5" name="Rectangle 6"/>
          <p:cNvSpPr>
            <a:spLocks noGrp="1" noChangeArrowheads="1"/>
          </p:cNvSpPr>
          <p:nvPr>
            <p:ph type="sldNum" sz="quarter" idx="11"/>
          </p:nvPr>
        </p:nvSpPr>
        <p:spPr/>
        <p:txBody>
          <a:bodyPr/>
          <a:lstStyle>
            <a:lvl1pPr>
              <a:defRPr/>
            </a:lvl1pPr>
          </a:lstStyle>
          <a:p>
            <a:pPr>
              <a:defRPr/>
            </a:pPr>
            <a:fld id="{AE93A4AE-1AB0-4071-9A97-E4F640479E8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I">
    <p:spTree>
      <p:nvGrpSpPr>
        <p:cNvPr id="1" name=""/>
        <p:cNvGrpSpPr/>
        <p:nvPr/>
      </p:nvGrpSpPr>
      <p:grpSpPr>
        <a:xfrm>
          <a:off x="0" y="0"/>
          <a:ext cx="0" cy="0"/>
          <a:chOff x="0" y="0"/>
          <a:chExt cx="0" cy="0"/>
        </a:xfrm>
      </p:grpSpPr>
      <p:sp>
        <p:nvSpPr>
          <p:cNvPr id="7" name="Picture Placeholder 2"/>
          <p:cNvSpPr>
            <a:spLocks noGrp="1"/>
          </p:cNvSpPr>
          <p:nvPr>
            <p:ph type="pic" idx="1"/>
          </p:nvPr>
        </p:nvSpPr>
        <p:spPr>
          <a:xfrm>
            <a:off x="909784" y="1016813"/>
            <a:ext cx="7883341" cy="453338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2" name="Title 1"/>
          <p:cNvSpPr>
            <a:spLocks noGrp="1"/>
          </p:cNvSpPr>
          <p:nvPr>
            <p:ph type="title"/>
          </p:nvPr>
        </p:nvSpPr>
        <p:spPr>
          <a:xfrm>
            <a:off x="914400" y="5029200"/>
            <a:ext cx="7772400" cy="1362075"/>
          </a:xfrm>
        </p:spPr>
        <p:txBody>
          <a:bodyPr/>
          <a:lstStyle>
            <a:lvl1pPr algn="l">
              <a:defRPr sz="3600" b="0" cap="none">
                <a:solidFill>
                  <a:srgbClr val="E87D1E"/>
                </a:solidFill>
              </a:defRPr>
            </a:lvl1pPr>
          </a:lstStyle>
          <a:p>
            <a:r>
              <a:rPr lang="en-US" smtClean="0"/>
              <a:t>Click to edit Master title style</a:t>
            </a:r>
            <a:endParaRPr lang="en-US" dirty="0"/>
          </a:p>
        </p:txBody>
      </p:sp>
      <p:sp>
        <p:nvSpPr>
          <p:cNvPr id="4" name="Rectangle 4"/>
          <p:cNvSpPr>
            <a:spLocks noGrp="1" noChangeArrowheads="1"/>
          </p:cNvSpPr>
          <p:nvPr>
            <p:ph type="dt" sz="half" idx="10"/>
          </p:nvPr>
        </p:nvSpPr>
        <p:spPr>
          <a:ln/>
        </p:spPr>
        <p:txBody>
          <a:bodyPr/>
          <a:lstStyle>
            <a:lvl1pPr>
              <a:defRPr/>
            </a:lvl1pPr>
          </a:lstStyle>
          <a:p>
            <a:pPr>
              <a:defRPr/>
            </a:pPr>
            <a:fld id="{63D6363D-A8EC-419B-ADE9-1CE39EA4219D}" type="datetime4">
              <a:rPr lang="en-US"/>
              <a:pPr>
                <a:defRPr/>
              </a:pPr>
              <a:t>July 3, 2016</a:t>
            </a:fld>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fld id="{3041DE21-14F6-4EFE-AE35-D591DC86D09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II">
    <p:spTree>
      <p:nvGrpSpPr>
        <p:cNvPr id="1" name=""/>
        <p:cNvGrpSpPr/>
        <p:nvPr/>
      </p:nvGrpSpPr>
      <p:grpSpPr>
        <a:xfrm>
          <a:off x="0" y="0"/>
          <a:ext cx="0" cy="0"/>
          <a:chOff x="0" y="0"/>
          <a:chExt cx="0" cy="0"/>
        </a:xfrm>
      </p:grpSpPr>
      <p:sp>
        <p:nvSpPr>
          <p:cNvPr id="2" name="Title 1"/>
          <p:cNvSpPr>
            <a:spLocks noGrp="1"/>
          </p:cNvSpPr>
          <p:nvPr>
            <p:ph type="title"/>
          </p:nvPr>
        </p:nvSpPr>
        <p:spPr>
          <a:xfrm>
            <a:off x="914400" y="5029200"/>
            <a:ext cx="8229600" cy="795528"/>
          </a:xfrm>
        </p:spPr>
        <p:txBody>
          <a:bodyPr anchor="b"/>
          <a:lstStyle>
            <a:lvl1pPr algn="l">
              <a:defRPr sz="3600" b="0"/>
            </a:lvl1pPr>
          </a:lstStyle>
          <a:p>
            <a:r>
              <a:rPr lang="en-US" smtClean="0"/>
              <a:t>Click to edit Master title style</a:t>
            </a:r>
            <a:endParaRPr lang="en-US" dirty="0"/>
          </a:p>
        </p:txBody>
      </p:sp>
      <p:sp>
        <p:nvSpPr>
          <p:cNvPr id="3" name="Picture Placeholder 2"/>
          <p:cNvSpPr>
            <a:spLocks noGrp="1"/>
          </p:cNvSpPr>
          <p:nvPr>
            <p:ph type="pic" idx="1"/>
          </p:nvPr>
        </p:nvSpPr>
        <p:spPr>
          <a:xfrm>
            <a:off x="0" y="2084832"/>
            <a:ext cx="9144000" cy="27706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Rectangle 4"/>
          <p:cNvSpPr>
            <a:spLocks noGrp="1" noChangeArrowheads="1"/>
          </p:cNvSpPr>
          <p:nvPr>
            <p:ph type="dt" sz="half" idx="10"/>
          </p:nvPr>
        </p:nvSpPr>
        <p:spPr>
          <a:ln/>
        </p:spPr>
        <p:txBody>
          <a:bodyPr/>
          <a:lstStyle>
            <a:lvl1pPr>
              <a:defRPr/>
            </a:lvl1pPr>
          </a:lstStyle>
          <a:p>
            <a:pPr>
              <a:defRPr/>
            </a:pPr>
            <a:fld id="{473FB317-00E5-4293-82DE-954CEF84BB33}" type="datetime4">
              <a:rPr lang="en-US"/>
              <a:pPr>
                <a:defRPr/>
              </a:pPr>
              <a:t>July 3, 2016</a:t>
            </a:fld>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fld id="{A7F2355C-B314-4412-9ADC-35DBBA0A7A9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Side-by-side content">
    <p:spTree>
      <p:nvGrpSpPr>
        <p:cNvPr id="1" name=""/>
        <p:cNvGrpSpPr/>
        <p:nvPr/>
      </p:nvGrpSpPr>
      <p:grpSpPr>
        <a:xfrm>
          <a:off x="0" y="0"/>
          <a:ext cx="0" cy="0"/>
          <a:chOff x="0" y="0"/>
          <a:chExt cx="0" cy="0"/>
        </a:xfrm>
      </p:grpSpPr>
      <p:sp>
        <p:nvSpPr>
          <p:cNvPr id="2" name="Title 1"/>
          <p:cNvSpPr>
            <a:spLocks noGrp="1"/>
          </p:cNvSpPr>
          <p:nvPr>
            <p:ph type="title"/>
          </p:nvPr>
        </p:nvSpPr>
        <p:spPr>
          <a:xfrm>
            <a:off x="923544" y="1005840"/>
            <a:ext cx="8229600" cy="620713"/>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71475" y="1847850"/>
            <a:ext cx="4149725" cy="2762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73600" y="1847850"/>
            <a:ext cx="4149725" cy="2762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D1494E3F-DC45-44E6-8F9B-5F01FA7D5D81}" type="datetime4">
              <a:rPr lang="en-US"/>
              <a:pPr>
                <a:defRPr/>
              </a:pPr>
              <a:t>July 3, 2016</a:t>
            </a:fld>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fld id="{C73D6AB3-356E-42C4-8AA8-8D1CD46809C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sp>
        <p:nvSpPr>
          <p:cNvPr id="4" name="Rectangle 3"/>
          <p:cNvSpPr/>
          <p:nvPr userDrawn="1"/>
        </p:nvSpPr>
        <p:spPr>
          <a:xfrm>
            <a:off x="6845300" y="5865813"/>
            <a:ext cx="2070100" cy="5318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5" name="Picture 11" descr="PT_finallogo.jpg"/>
          <p:cNvPicPr>
            <a:picLocks noChangeAspect="1"/>
          </p:cNvPicPr>
          <p:nvPr userDrawn="1"/>
        </p:nvPicPr>
        <p:blipFill>
          <a:blip r:embed="rId2" cstate="print"/>
          <a:srcRect/>
          <a:stretch>
            <a:fillRect/>
          </a:stretch>
        </p:blipFill>
        <p:spPr bwMode="auto">
          <a:xfrm>
            <a:off x="2763838" y="3006725"/>
            <a:ext cx="3616325" cy="844550"/>
          </a:xfrm>
          <a:prstGeom prst="rect">
            <a:avLst/>
          </a:prstGeom>
          <a:noFill/>
          <a:ln w="9525">
            <a:noFill/>
            <a:miter lim="800000"/>
            <a:headEnd/>
            <a:tailEnd/>
          </a:ln>
        </p:spPr>
      </p:pic>
      <p:sp>
        <p:nvSpPr>
          <p:cNvPr id="2" name="Title 1"/>
          <p:cNvSpPr>
            <a:spLocks noGrp="1"/>
          </p:cNvSpPr>
          <p:nvPr>
            <p:ph type="title"/>
          </p:nvPr>
        </p:nvSpPr>
        <p:spPr>
          <a:xfrm>
            <a:off x="457200" y="914400"/>
            <a:ext cx="8229600" cy="620713"/>
          </a:xfrm>
        </p:spPr>
        <p:txBody>
          <a:bodyPr/>
          <a:lstStyle>
            <a:lvl1pPr algn="ctr">
              <a:defRPr sz="4000">
                <a:solidFill>
                  <a:srgbClr val="E87D1E"/>
                </a:solidFill>
              </a:defRPr>
            </a:lvl1pPr>
          </a:lstStyle>
          <a:p>
            <a:r>
              <a:rPr lang="en-US" smtClean="0"/>
              <a:t>Click to edit Master title style</a:t>
            </a:r>
            <a:endParaRPr lang="en-US" dirty="0"/>
          </a:p>
        </p:txBody>
      </p:sp>
      <p:sp>
        <p:nvSpPr>
          <p:cNvPr id="17" name="Text Placeholder 16"/>
          <p:cNvSpPr>
            <a:spLocks noGrp="1"/>
          </p:cNvSpPr>
          <p:nvPr>
            <p:ph type="body" sz="quarter" idx="17"/>
          </p:nvPr>
        </p:nvSpPr>
        <p:spPr>
          <a:xfrm>
            <a:off x="1717325" y="5135563"/>
            <a:ext cx="5709351" cy="914400"/>
          </a:xfrm>
        </p:spPr>
        <p:txBody>
          <a:bodyPr/>
          <a:lstStyle>
            <a:lvl1pPr>
              <a:buNone/>
              <a:defRPr baseline="0">
                <a:solidFill>
                  <a:schemeClr val="bg1">
                    <a:lumMod val="50000"/>
                  </a:schemeClr>
                </a:solidFill>
                <a:latin typeface="+mj-lt"/>
              </a:defRPr>
            </a:lvl1pPr>
          </a:lstStyle>
          <a:p>
            <a:pPr lvl="0"/>
            <a:r>
              <a:rPr lang="en-US" smtClean="0"/>
              <a:t>Click to edit Master text styles</a:t>
            </a:r>
          </a:p>
        </p:txBody>
      </p:sp>
      <p:sp>
        <p:nvSpPr>
          <p:cNvPr id="6" name="Date Placeholder 2"/>
          <p:cNvSpPr>
            <a:spLocks noGrp="1"/>
          </p:cNvSpPr>
          <p:nvPr>
            <p:ph type="dt" sz="half" idx="18"/>
          </p:nvPr>
        </p:nvSpPr>
        <p:spPr/>
        <p:txBody>
          <a:bodyPr/>
          <a:lstStyle>
            <a:lvl1pPr>
              <a:defRPr/>
            </a:lvl1pPr>
          </a:lstStyle>
          <a:p>
            <a:pPr>
              <a:defRPr/>
            </a:pPr>
            <a:fld id="{0EFE224F-93D0-46AA-96C7-CC0FBE806F46}" type="datetime4">
              <a:rPr lang="en-US"/>
              <a:pPr>
                <a:defRPr/>
              </a:pPr>
              <a:t>July 3, 2016</a:t>
            </a:fld>
            <a:endParaRPr lang="en-US"/>
          </a:p>
        </p:txBody>
      </p:sp>
      <p:sp>
        <p:nvSpPr>
          <p:cNvPr id="7" name="Slide Number Placeholder 3"/>
          <p:cNvSpPr>
            <a:spLocks noGrp="1"/>
          </p:cNvSpPr>
          <p:nvPr>
            <p:ph type="sldNum" sz="quarter" idx="19"/>
          </p:nvPr>
        </p:nvSpPr>
        <p:spPr/>
        <p:txBody>
          <a:bodyPr/>
          <a:lstStyle>
            <a:lvl1pPr>
              <a:defRPr/>
            </a:lvl1pPr>
          </a:lstStyle>
          <a:p>
            <a:pPr>
              <a:defRPr/>
            </a:pPr>
            <a:fld id="{52EB4730-2CB6-4CB9-99FC-2830B191C8E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23544" y="1005840"/>
            <a:ext cx="8229600" cy="620713"/>
          </a:xfrm>
        </p:spPr>
        <p:txBody>
          <a:bodyPr/>
          <a:lstStyle/>
          <a:p>
            <a:r>
              <a:rPr lang="en-US" smtClean="0"/>
              <a:t>Click to edit Master title style</a:t>
            </a:r>
            <a:endParaRPr lang="en-US" dirty="0"/>
          </a:p>
        </p:txBody>
      </p:sp>
      <p:sp>
        <p:nvSpPr>
          <p:cNvPr id="3" name="Rectangle 4"/>
          <p:cNvSpPr>
            <a:spLocks noGrp="1" noChangeArrowheads="1"/>
          </p:cNvSpPr>
          <p:nvPr>
            <p:ph type="dt" sz="half" idx="10"/>
          </p:nvPr>
        </p:nvSpPr>
        <p:spPr>
          <a:ln/>
        </p:spPr>
        <p:txBody>
          <a:bodyPr/>
          <a:lstStyle>
            <a:lvl1pPr>
              <a:defRPr/>
            </a:lvl1pPr>
          </a:lstStyle>
          <a:p>
            <a:pPr>
              <a:defRPr/>
            </a:pPr>
            <a:fld id="{9295C3B6-C930-47D9-81B7-91C459C7E537}" type="datetime4">
              <a:rPr lang="en-US"/>
              <a:pPr>
                <a:defRPr/>
              </a:pPr>
              <a:t>July 3, 2016</a:t>
            </a:fld>
            <a:endParaRPr lang="en-US"/>
          </a:p>
        </p:txBody>
      </p:sp>
      <p:sp>
        <p:nvSpPr>
          <p:cNvPr id="4" name="Rectangle 6"/>
          <p:cNvSpPr>
            <a:spLocks noGrp="1" noChangeArrowheads="1"/>
          </p:cNvSpPr>
          <p:nvPr>
            <p:ph type="sldNum" sz="quarter" idx="11"/>
          </p:nvPr>
        </p:nvSpPr>
        <p:spPr>
          <a:ln/>
        </p:spPr>
        <p:txBody>
          <a:bodyPr/>
          <a:lstStyle>
            <a:lvl1pPr>
              <a:defRPr/>
            </a:lvl1pPr>
          </a:lstStyle>
          <a:p>
            <a:pPr>
              <a:defRPr/>
            </a:pPr>
            <a:fld id="{407ECE9B-D871-4FF7-AE72-E4E2FD507B8E}"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7C4B0B3C-309B-4E57-B3E7-D2DD89EF5E10}" type="datetime4">
              <a:rPr lang="en-US"/>
              <a:pPr>
                <a:defRPr/>
              </a:pPr>
              <a:t>July 3, 2016</a:t>
            </a:fld>
            <a:endParaRPr lang="en-US"/>
          </a:p>
        </p:txBody>
      </p:sp>
      <p:sp>
        <p:nvSpPr>
          <p:cNvPr id="3" name="Rectangle 6"/>
          <p:cNvSpPr>
            <a:spLocks noGrp="1" noChangeArrowheads="1"/>
          </p:cNvSpPr>
          <p:nvPr>
            <p:ph type="sldNum" sz="quarter" idx="11"/>
          </p:nvPr>
        </p:nvSpPr>
        <p:spPr>
          <a:ln/>
        </p:spPr>
        <p:txBody>
          <a:bodyPr/>
          <a:lstStyle>
            <a:lvl1pPr>
              <a:defRPr/>
            </a:lvl1pPr>
          </a:lstStyle>
          <a:p>
            <a:pPr>
              <a:defRPr/>
            </a:pPr>
            <a:fld id="{7A7AB316-56CF-4797-81C1-AAEBCF3C0A27}"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jpeg"/><Relationship Id="rId12" Type="http://schemas.openxmlformats.org/officeDocument/2006/relationships/image" Target="../media/image3.png"/><Relationship Id="rId13"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theme" Target="../theme/theme1.xml"/><Relationship Id="rId10"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0" descr="PPT_bars copy.jpg"/>
          <p:cNvPicPr>
            <a:picLocks noChangeAspect="1"/>
          </p:cNvPicPr>
          <p:nvPr/>
        </p:nvPicPr>
        <p:blipFill>
          <a:blip r:embed="rId10" cstate="print"/>
          <a:srcRect/>
          <a:stretch>
            <a:fillRect/>
          </a:stretch>
        </p:blipFill>
        <p:spPr bwMode="auto">
          <a:xfrm>
            <a:off x="0" y="252413"/>
            <a:ext cx="9144000" cy="427037"/>
          </a:xfrm>
          <a:prstGeom prst="rect">
            <a:avLst/>
          </a:prstGeom>
          <a:noFill/>
          <a:ln w="9525">
            <a:noFill/>
            <a:miter lim="800000"/>
            <a:headEnd/>
            <a:tailEnd/>
          </a:ln>
        </p:spPr>
      </p:pic>
      <p:sp>
        <p:nvSpPr>
          <p:cNvPr id="1027" name="Rectangle 2"/>
          <p:cNvSpPr>
            <a:spLocks noGrp="1" noChangeArrowheads="1"/>
          </p:cNvSpPr>
          <p:nvPr>
            <p:ph type="title"/>
          </p:nvPr>
        </p:nvSpPr>
        <p:spPr bwMode="auto">
          <a:xfrm>
            <a:off x="914400" y="914400"/>
            <a:ext cx="822960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title style</a:t>
            </a:r>
          </a:p>
        </p:txBody>
      </p:sp>
      <p:sp>
        <p:nvSpPr>
          <p:cNvPr id="1028" name="Rectangle 3"/>
          <p:cNvSpPr>
            <a:spLocks noGrp="1" noChangeArrowheads="1"/>
          </p:cNvSpPr>
          <p:nvPr>
            <p:ph type="body" idx="1"/>
          </p:nvPr>
        </p:nvSpPr>
        <p:spPr bwMode="auto">
          <a:xfrm>
            <a:off x="593725" y="1600200"/>
            <a:ext cx="8451850" cy="43799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p:txBody>
      </p:sp>
      <p:sp>
        <p:nvSpPr>
          <p:cNvPr id="1032" name="Rectangle 8"/>
          <p:cNvSpPr>
            <a:spLocks noChangeArrowheads="1"/>
          </p:cNvSpPr>
          <p:nvPr/>
        </p:nvSpPr>
        <p:spPr bwMode="auto">
          <a:xfrm>
            <a:off x="825500" y="6519863"/>
            <a:ext cx="8318500" cy="165100"/>
          </a:xfrm>
          <a:prstGeom prst="rect">
            <a:avLst/>
          </a:prstGeom>
          <a:solidFill>
            <a:srgbClr val="8D908D"/>
          </a:solidFill>
          <a:ln w="9525">
            <a:noFill/>
            <a:miter lim="800000"/>
            <a:headEnd/>
            <a:tailEnd/>
          </a:ln>
          <a:effectLst/>
        </p:spPr>
        <p:txBody>
          <a:bodyPr wrap="none" anchor="ctr"/>
          <a:lstStyle/>
          <a:p>
            <a:pPr>
              <a:defRPr/>
            </a:pPr>
            <a:endParaRPr lang="en-US"/>
          </a:p>
        </p:txBody>
      </p:sp>
      <p:sp>
        <p:nvSpPr>
          <p:cNvPr id="1033" name="Rectangle 9"/>
          <p:cNvSpPr>
            <a:spLocks noChangeArrowheads="1"/>
          </p:cNvSpPr>
          <p:nvPr/>
        </p:nvSpPr>
        <p:spPr bwMode="auto">
          <a:xfrm>
            <a:off x="-15875" y="6521450"/>
            <a:ext cx="904875" cy="165100"/>
          </a:xfrm>
          <a:prstGeom prst="rect">
            <a:avLst/>
          </a:prstGeom>
          <a:solidFill>
            <a:srgbClr val="D86016"/>
          </a:solidFill>
          <a:ln w="9525">
            <a:noFill/>
            <a:miter lim="800000"/>
            <a:headEnd/>
            <a:tailEnd/>
          </a:ln>
          <a:effectLst/>
        </p:spPr>
        <p:txBody>
          <a:bodyPr wrap="none" anchor="ctr"/>
          <a:lstStyle/>
          <a:p>
            <a:pPr>
              <a:defRPr/>
            </a:pPr>
            <a:endParaRPr lang="en-US"/>
          </a:p>
        </p:txBody>
      </p:sp>
      <p:sp>
        <p:nvSpPr>
          <p:cNvPr id="2" name="Rectangle 4"/>
          <p:cNvSpPr>
            <a:spLocks noGrp="1" noChangeArrowheads="1"/>
          </p:cNvSpPr>
          <p:nvPr>
            <p:ph type="dt" sz="half" idx="2"/>
          </p:nvPr>
        </p:nvSpPr>
        <p:spPr bwMode="auto">
          <a:xfrm>
            <a:off x="914400" y="6492875"/>
            <a:ext cx="140335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800">
                <a:solidFill>
                  <a:schemeClr val="bg1"/>
                </a:solidFill>
                <a:latin typeface="Verdana" pitchFamily="34" charset="0"/>
                <a:cs typeface="Arial" charset="0"/>
              </a:defRPr>
            </a:lvl1pPr>
          </a:lstStyle>
          <a:p>
            <a:pPr>
              <a:defRPr/>
            </a:pPr>
            <a:fld id="{7F8E8884-1C2F-425D-A9BB-7D449686902B}" type="datetime4">
              <a:rPr lang="en-US"/>
              <a:pPr>
                <a:defRPr/>
              </a:pPr>
              <a:t>July 3, 2016</a:t>
            </a:fld>
            <a:endParaRPr lang="en-US"/>
          </a:p>
        </p:txBody>
      </p:sp>
      <p:sp>
        <p:nvSpPr>
          <p:cNvPr id="1030" name="Rectangle 6"/>
          <p:cNvSpPr>
            <a:spLocks noGrp="1" noChangeArrowheads="1"/>
          </p:cNvSpPr>
          <p:nvPr>
            <p:ph type="sldNum" sz="quarter" idx="4"/>
          </p:nvPr>
        </p:nvSpPr>
        <p:spPr bwMode="auto">
          <a:xfrm>
            <a:off x="0" y="6489700"/>
            <a:ext cx="887413" cy="1619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800">
                <a:solidFill>
                  <a:schemeClr val="bg1"/>
                </a:solidFill>
                <a:latin typeface="Verdana" pitchFamily="34" charset="0"/>
                <a:cs typeface="Arial" charset="0"/>
              </a:defRPr>
            </a:lvl1pPr>
          </a:lstStyle>
          <a:p>
            <a:pPr>
              <a:defRPr/>
            </a:pPr>
            <a:fld id="{3C6B5485-3C9D-43D6-917E-FFACB01D30B0}" type="slidenum">
              <a:rPr lang="en-US"/>
              <a:pPr>
                <a:defRPr/>
              </a:pPr>
              <a:t>‹#›</a:t>
            </a:fld>
            <a:endParaRPr lang="en-US"/>
          </a:p>
        </p:txBody>
      </p:sp>
      <p:sp>
        <p:nvSpPr>
          <p:cNvPr id="1052" name="Line 28"/>
          <p:cNvSpPr>
            <a:spLocks noChangeShapeType="1"/>
          </p:cNvSpPr>
          <p:nvPr/>
        </p:nvSpPr>
        <p:spPr bwMode="auto">
          <a:xfrm flipV="1">
            <a:off x="901700" y="6505575"/>
            <a:ext cx="0" cy="327025"/>
          </a:xfrm>
          <a:prstGeom prst="line">
            <a:avLst/>
          </a:prstGeom>
          <a:noFill/>
          <a:ln w="25400">
            <a:solidFill>
              <a:schemeClr val="bg1"/>
            </a:solidFill>
            <a:round/>
            <a:headEnd/>
            <a:tailEnd/>
          </a:ln>
          <a:effectLst/>
        </p:spPr>
        <p:txBody>
          <a:bodyPr/>
          <a:lstStyle/>
          <a:p>
            <a:pPr>
              <a:defRPr/>
            </a:pPr>
            <a:endParaRPr lang="en-US"/>
          </a:p>
        </p:txBody>
      </p:sp>
      <p:pic>
        <p:nvPicPr>
          <p:cNvPr id="1034" name="Picture 16" descr="PT_finallogo.jpg"/>
          <p:cNvPicPr>
            <a:picLocks noChangeAspect="1"/>
          </p:cNvPicPr>
          <p:nvPr/>
        </p:nvPicPr>
        <p:blipFill>
          <a:blip r:embed="rId11" cstate="print"/>
          <a:srcRect/>
          <a:stretch>
            <a:fillRect/>
          </a:stretch>
        </p:blipFill>
        <p:spPr bwMode="auto">
          <a:xfrm>
            <a:off x="7372350" y="6115050"/>
            <a:ext cx="1450975" cy="33972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45" r:id="rId1"/>
    <p:sldLayoutId id="2147483846" r:id="rId2"/>
    <p:sldLayoutId id="2147483840" r:id="rId3"/>
    <p:sldLayoutId id="2147483841" r:id="rId4"/>
    <p:sldLayoutId id="2147483842" r:id="rId5"/>
    <p:sldLayoutId id="2147483847" r:id="rId6"/>
    <p:sldLayoutId id="2147483843" r:id="rId7"/>
    <p:sldLayoutId id="2147483844" r:id="rId8"/>
  </p:sldLayoutIdLst>
  <p:hf hdr="0" ftr="0"/>
  <p:txStyles>
    <p:titleStyle>
      <a:lvl1pPr algn="l" rtl="0" eaLnBrk="1" fontAlgn="base" hangingPunct="1">
        <a:spcBef>
          <a:spcPct val="0"/>
        </a:spcBef>
        <a:spcAft>
          <a:spcPct val="0"/>
        </a:spcAft>
        <a:defRPr sz="2400">
          <a:solidFill>
            <a:srgbClr val="E87D1E"/>
          </a:solidFill>
          <a:latin typeface="+mj-lt"/>
          <a:ea typeface="+mj-ea"/>
          <a:cs typeface="+mj-cs"/>
        </a:defRPr>
      </a:lvl1pPr>
      <a:lvl2pPr algn="l" rtl="0" eaLnBrk="1" fontAlgn="base" hangingPunct="1">
        <a:spcBef>
          <a:spcPct val="0"/>
        </a:spcBef>
        <a:spcAft>
          <a:spcPct val="0"/>
        </a:spcAft>
        <a:defRPr sz="2400">
          <a:solidFill>
            <a:srgbClr val="E87D1E"/>
          </a:solidFill>
          <a:latin typeface="Arial" charset="0"/>
          <a:cs typeface="Arial" charset="0"/>
        </a:defRPr>
      </a:lvl2pPr>
      <a:lvl3pPr algn="l" rtl="0" eaLnBrk="1" fontAlgn="base" hangingPunct="1">
        <a:spcBef>
          <a:spcPct val="0"/>
        </a:spcBef>
        <a:spcAft>
          <a:spcPct val="0"/>
        </a:spcAft>
        <a:defRPr sz="2400">
          <a:solidFill>
            <a:srgbClr val="E87D1E"/>
          </a:solidFill>
          <a:latin typeface="Arial" charset="0"/>
          <a:cs typeface="Arial" charset="0"/>
        </a:defRPr>
      </a:lvl3pPr>
      <a:lvl4pPr algn="l" rtl="0" eaLnBrk="1" fontAlgn="base" hangingPunct="1">
        <a:spcBef>
          <a:spcPct val="0"/>
        </a:spcBef>
        <a:spcAft>
          <a:spcPct val="0"/>
        </a:spcAft>
        <a:defRPr sz="2400">
          <a:solidFill>
            <a:srgbClr val="E87D1E"/>
          </a:solidFill>
          <a:latin typeface="Arial" charset="0"/>
          <a:cs typeface="Arial" charset="0"/>
        </a:defRPr>
      </a:lvl4pPr>
      <a:lvl5pPr algn="l" rtl="0" eaLnBrk="1" fontAlgn="base" hangingPunct="1">
        <a:spcBef>
          <a:spcPct val="0"/>
        </a:spcBef>
        <a:spcAft>
          <a:spcPct val="0"/>
        </a:spcAft>
        <a:defRPr sz="2400">
          <a:solidFill>
            <a:srgbClr val="E87D1E"/>
          </a:solidFill>
          <a:latin typeface="Arial" charset="0"/>
          <a:cs typeface="Arial" charset="0"/>
        </a:defRPr>
      </a:lvl5pPr>
      <a:lvl6pPr marL="457200" algn="l" rtl="0" eaLnBrk="1" fontAlgn="base" hangingPunct="1">
        <a:spcBef>
          <a:spcPct val="0"/>
        </a:spcBef>
        <a:spcAft>
          <a:spcPct val="0"/>
        </a:spcAft>
        <a:defRPr sz="2400">
          <a:solidFill>
            <a:srgbClr val="D86016"/>
          </a:solidFill>
          <a:latin typeface="Arial" charset="0"/>
          <a:cs typeface="Arial" charset="0"/>
        </a:defRPr>
      </a:lvl6pPr>
      <a:lvl7pPr marL="914400" algn="l" rtl="0" eaLnBrk="1" fontAlgn="base" hangingPunct="1">
        <a:spcBef>
          <a:spcPct val="0"/>
        </a:spcBef>
        <a:spcAft>
          <a:spcPct val="0"/>
        </a:spcAft>
        <a:defRPr sz="2400">
          <a:solidFill>
            <a:srgbClr val="D86016"/>
          </a:solidFill>
          <a:latin typeface="Arial" charset="0"/>
          <a:cs typeface="Arial" charset="0"/>
        </a:defRPr>
      </a:lvl7pPr>
      <a:lvl8pPr marL="1371600" algn="l" rtl="0" eaLnBrk="1" fontAlgn="base" hangingPunct="1">
        <a:spcBef>
          <a:spcPct val="0"/>
        </a:spcBef>
        <a:spcAft>
          <a:spcPct val="0"/>
        </a:spcAft>
        <a:defRPr sz="2400">
          <a:solidFill>
            <a:srgbClr val="D86016"/>
          </a:solidFill>
          <a:latin typeface="Arial" charset="0"/>
          <a:cs typeface="Arial" charset="0"/>
        </a:defRPr>
      </a:lvl8pPr>
      <a:lvl9pPr marL="1828800" algn="l" rtl="0" eaLnBrk="1" fontAlgn="base" hangingPunct="1">
        <a:spcBef>
          <a:spcPct val="0"/>
        </a:spcBef>
        <a:spcAft>
          <a:spcPct val="0"/>
        </a:spcAft>
        <a:defRPr sz="2400">
          <a:solidFill>
            <a:srgbClr val="D86016"/>
          </a:solidFill>
          <a:latin typeface="Arial" charset="0"/>
          <a:cs typeface="Arial" charset="0"/>
        </a:defRPr>
      </a:lvl9pPr>
    </p:titleStyle>
    <p:bodyStyle>
      <a:lvl1pPr marL="457200" indent="-222250" algn="l" rtl="0" eaLnBrk="1" fontAlgn="base" hangingPunct="1">
        <a:lnSpc>
          <a:spcPct val="150000"/>
        </a:lnSpc>
        <a:spcBef>
          <a:spcPct val="20000"/>
        </a:spcBef>
        <a:spcAft>
          <a:spcPct val="0"/>
        </a:spcAft>
        <a:buClr>
          <a:srgbClr val="8D908D"/>
        </a:buClr>
        <a:buSzPct val="70000"/>
        <a:buFont typeface="Wingdings" pitchFamily="2" charset="2"/>
        <a:buBlip>
          <a:blip r:embed="rId12"/>
        </a:buBlip>
        <a:defRPr>
          <a:solidFill>
            <a:schemeClr val="tx1"/>
          </a:solidFill>
          <a:latin typeface="+mn-lt"/>
          <a:ea typeface="+mn-ea"/>
          <a:cs typeface="+mn-cs"/>
        </a:defRPr>
      </a:lvl1pPr>
      <a:lvl2pPr marL="754063" indent="-182563" algn="l" rtl="0" eaLnBrk="1" fontAlgn="base" hangingPunct="1">
        <a:spcBef>
          <a:spcPct val="0"/>
        </a:spcBef>
        <a:spcAft>
          <a:spcPct val="20000"/>
        </a:spcAft>
        <a:buClr>
          <a:srgbClr val="CD4511"/>
        </a:buClr>
        <a:buSzPct val="50000"/>
        <a:buFont typeface="Wingdings" pitchFamily="2" charset="2"/>
        <a:buBlip>
          <a:blip r:embed="rId13"/>
        </a:buBlip>
        <a:defRPr>
          <a:solidFill>
            <a:schemeClr val="tx1"/>
          </a:solidFill>
          <a:latin typeface="+mn-lt"/>
          <a:cs typeface="+mn-cs"/>
        </a:defRPr>
      </a:lvl2pPr>
      <a:lvl3pPr marL="1371600" indent="-228600" algn="l" rtl="0" eaLnBrk="1" fontAlgn="base" hangingPunct="1">
        <a:spcBef>
          <a:spcPct val="20000"/>
        </a:spcBef>
        <a:spcAft>
          <a:spcPct val="0"/>
        </a:spcAft>
        <a:buChar char="•"/>
        <a:defRPr>
          <a:solidFill>
            <a:schemeClr val="tx1"/>
          </a:solidFill>
          <a:latin typeface="+mn-lt"/>
          <a:cs typeface="+mn-cs"/>
        </a:defRPr>
      </a:lvl3pPr>
      <a:lvl4pPr marL="1714500" indent="-228600" algn="l" rtl="0" eaLnBrk="1" fontAlgn="base" hangingPunct="1">
        <a:spcBef>
          <a:spcPct val="20000"/>
        </a:spcBef>
        <a:spcAft>
          <a:spcPct val="0"/>
        </a:spcAft>
        <a:buChar char="–"/>
        <a:defRPr>
          <a:solidFill>
            <a:schemeClr val="tx1"/>
          </a:solidFill>
          <a:latin typeface="+mn-lt"/>
          <a:cs typeface="+mn-cs"/>
        </a:defRPr>
      </a:lvl4pPr>
      <a:lvl5pPr marL="2057400" indent="-228600" algn="l" rtl="0" eaLnBrk="1" fontAlgn="base" hangingPunct="1">
        <a:spcBef>
          <a:spcPct val="20000"/>
        </a:spcBef>
        <a:spcAft>
          <a:spcPct val="0"/>
        </a:spcAft>
        <a:buChar char="»"/>
        <a:defRPr>
          <a:solidFill>
            <a:schemeClr val="tx1"/>
          </a:solidFill>
          <a:latin typeface="+mn-lt"/>
          <a:cs typeface="+mn-cs"/>
        </a:defRPr>
      </a:lvl5pPr>
      <a:lvl6pPr marL="2514600" indent="-228600" algn="l" rtl="0" eaLnBrk="1" fontAlgn="base" hangingPunct="1">
        <a:spcBef>
          <a:spcPct val="20000"/>
        </a:spcBef>
        <a:spcAft>
          <a:spcPct val="0"/>
        </a:spcAft>
        <a:buChar char="»"/>
        <a:defRPr>
          <a:solidFill>
            <a:schemeClr val="tx1"/>
          </a:solidFill>
          <a:latin typeface="+mn-lt"/>
          <a:cs typeface="+mn-cs"/>
        </a:defRPr>
      </a:lvl6pPr>
      <a:lvl7pPr marL="2971800" indent="-228600" algn="l" rtl="0" eaLnBrk="1" fontAlgn="base" hangingPunct="1">
        <a:spcBef>
          <a:spcPct val="20000"/>
        </a:spcBef>
        <a:spcAft>
          <a:spcPct val="0"/>
        </a:spcAft>
        <a:buChar char="»"/>
        <a:defRPr>
          <a:solidFill>
            <a:schemeClr val="tx1"/>
          </a:solidFill>
          <a:latin typeface="+mn-lt"/>
          <a:cs typeface="+mn-cs"/>
        </a:defRPr>
      </a:lvl7pPr>
      <a:lvl8pPr marL="3429000" indent="-228600" algn="l" rtl="0" eaLnBrk="1" fontAlgn="base" hangingPunct="1">
        <a:spcBef>
          <a:spcPct val="20000"/>
        </a:spcBef>
        <a:spcAft>
          <a:spcPct val="0"/>
        </a:spcAft>
        <a:buChar char="»"/>
        <a:defRPr>
          <a:solidFill>
            <a:schemeClr val="tx1"/>
          </a:solidFill>
          <a:latin typeface="+mn-lt"/>
          <a:cs typeface="+mn-cs"/>
        </a:defRPr>
      </a:lvl8pPr>
      <a:lvl9pPr marL="3886200" indent="-228600" algn="l" rtl="0" eaLnBrk="1" fontAlgn="base" hangingPunct="1">
        <a:spcBef>
          <a:spcPct val="20000"/>
        </a:spcBef>
        <a:spcAft>
          <a:spcPct val="0"/>
        </a:spcAft>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hyperlink" Target="http://www.wipo.int/pct/en/calculator/pct-calculator.html"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hyperlink" Target="http://www.wipo.int/pct/en/calculator/pct-calculator.ht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a:xfrm>
            <a:off x="1052029" y="2504661"/>
            <a:ext cx="7092950" cy="1895061"/>
          </a:xfrm>
        </p:spPr>
        <p:txBody>
          <a:bodyPr/>
          <a:lstStyle/>
          <a:p>
            <a:pPr eaLnBrk="1" hangingPunct="1"/>
            <a:r>
              <a:rPr lang="en-US" dirty="0" smtClean="0"/>
              <a:t>Article 19 and Article 34 Amendments</a:t>
            </a:r>
          </a:p>
        </p:txBody>
      </p:sp>
      <p:sp>
        <p:nvSpPr>
          <p:cNvPr id="5123" name="Rectangle 5"/>
          <p:cNvSpPr>
            <a:spLocks noGrp="1" noChangeArrowheads="1"/>
          </p:cNvSpPr>
          <p:nvPr>
            <p:ph type="subTitle" idx="1"/>
          </p:nvPr>
        </p:nvSpPr>
        <p:spPr>
          <a:xfrm>
            <a:off x="927652" y="3790122"/>
            <a:ext cx="7071762" cy="1705804"/>
          </a:xfrm>
        </p:spPr>
        <p:txBody>
          <a:bodyPr/>
          <a:lstStyle/>
          <a:p>
            <a:pPr eaLnBrk="1" hangingPunct="1"/>
            <a:endParaRPr lang="en-US" dirty="0" smtClean="0"/>
          </a:p>
          <a:p>
            <a:pPr eaLnBrk="1" hangingPunct="1"/>
            <a:endParaRPr lang="en-US" dirty="0" smtClean="0"/>
          </a:p>
          <a:p>
            <a:pPr eaLnBrk="1" hangingPunct="1"/>
            <a:r>
              <a:rPr lang="en-US" dirty="0" smtClean="0"/>
              <a:t>Jay Erstling</a:t>
            </a:r>
          </a:p>
          <a:p>
            <a:pPr eaLnBrk="1" hangingPunct="1"/>
            <a:r>
              <a:rPr lang="en-US" dirty="0" smtClean="0"/>
              <a:t>July 2016</a:t>
            </a:r>
          </a:p>
        </p:txBody>
      </p:sp>
      <p:pic>
        <p:nvPicPr>
          <p:cNvPr id="5124" name="Picture 3" descr="Ideas_Owned2 copy.jpg"/>
          <p:cNvPicPr>
            <a:picLocks noChangeAspect="1"/>
          </p:cNvPicPr>
          <p:nvPr/>
        </p:nvPicPr>
        <p:blipFill>
          <a:blip r:embed="rId2" cstate="print"/>
          <a:srcRect/>
          <a:stretch>
            <a:fillRect/>
          </a:stretch>
        </p:blipFill>
        <p:spPr bwMode="auto">
          <a:xfrm>
            <a:off x="4992688" y="596900"/>
            <a:ext cx="3440112" cy="690563"/>
          </a:xfrm>
          <a:prstGeom prst="rect">
            <a:avLst/>
          </a:prstGeom>
          <a:noFill/>
          <a:ln w="9525">
            <a:noFill/>
            <a:miter lim="800000"/>
            <a:headEnd/>
            <a:tailEnd/>
          </a:ln>
        </p:spPr>
      </p:pic>
      <p:sp>
        <p:nvSpPr>
          <p:cNvPr id="5" name="TextBox 4"/>
          <p:cNvSpPr txBox="1"/>
          <p:nvPr/>
        </p:nvSpPr>
        <p:spPr>
          <a:xfrm>
            <a:off x="7970838" y="692150"/>
            <a:ext cx="508000" cy="231775"/>
          </a:xfrm>
          <a:prstGeom prst="rect">
            <a:avLst/>
          </a:prstGeom>
          <a:noFill/>
        </p:spPr>
        <p:txBody>
          <a:bodyPr>
            <a:spAutoFit/>
          </a:bodyPr>
          <a:lstStyle/>
          <a:p>
            <a:pPr>
              <a:defRPr/>
            </a:pPr>
            <a:r>
              <a:rPr lang="en-US" sz="900" dirty="0">
                <a:solidFill>
                  <a:schemeClr val="bg1">
                    <a:lumMod val="65000"/>
                  </a:schemeClr>
                </a:solidFill>
                <a:latin typeface="Arial" pitchFamily="34" charset="0"/>
                <a:cs typeface="Arial" pitchFamily="34" charset="0"/>
              </a:rPr>
              <a:t>TM</a:t>
            </a: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921957" y="874644"/>
            <a:ext cx="7618539" cy="530086"/>
          </a:xfrm>
        </p:spPr>
        <p:txBody>
          <a:bodyPr/>
          <a:lstStyle/>
          <a:p>
            <a:pPr eaLnBrk="1" hangingPunct="1"/>
            <a:r>
              <a:rPr lang="en-GB" altLang="en-US" dirty="0" smtClean="0"/>
              <a:t>Article 19 &amp;  Article 34</a:t>
            </a:r>
          </a:p>
        </p:txBody>
      </p:sp>
      <p:sp>
        <p:nvSpPr>
          <p:cNvPr id="17411" name="Content Placeholder 2"/>
          <p:cNvSpPr>
            <a:spLocks noGrp="1"/>
          </p:cNvSpPr>
          <p:nvPr>
            <p:ph idx="1"/>
          </p:nvPr>
        </p:nvSpPr>
        <p:spPr>
          <a:xfrm>
            <a:off x="585216" y="1749287"/>
            <a:ext cx="8451850" cy="2924059"/>
          </a:xfrm>
        </p:spPr>
        <p:txBody>
          <a:bodyPr/>
          <a:lstStyle/>
          <a:p>
            <a:pPr eaLnBrk="1" hangingPunct="1"/>
            <a:r>
              <a:rPr lang="en-US" altLang="en-US" dirty="0" smtClean="0"/>
              <a:t>You have your ISR/WO</a:t>
            </a:r>
          </a:p>
          <a:p>
            <a:pPr eaLnBrk="1" hangingPunct="1"/>
            <a:r>
              <a:rPr lang="en-US" altLang="en-US" dirty="0" smtClean="0"/>
              <a:t>What, if anything should you do now?</a:t>
            </a:r>
          </a:p>
        </p:txBody>
      </p:sp>
      <p:sp>
        <p:nvSpPr>
          <p:cNvPr id="17412" name="Slide Number Placeholder 3"/>
          <p:cNvSpPr>
            <a:spLocks noGrp="1"/>
          </p:cNvSpPr>
          <p:nvPr>
            <p:ph type="sldNum" sz="quarter" idx="4294967295"/>
          </p:nvPr>
        </p:nvSpPr>
        <p:spPr bwMode="auto">
          <a:xfrm>
            <a:off x="6650038" y="287338"/>
            <a:ext cx="2133600" cy="2159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endParaRPr lang="en-GB" altLang="en-US" dirty="0" smtClean="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1"/>
          </p:nvPr>
        </p:nvSpPr>
        <p:spPr/>
      </p:sp>
      <p:sp>
        <p:nvSpPr>
          <p:cNvPr id="3" name="Title 2"/>
          <p:cNvSpPr>
            <a:spLocks noGrp="1"/>
          </p:cNvSpPr>
          <p:nvPr>
            <p:ph type="title"/>
          </p:nvPr>
        </p:nvSpPr>
        <p:spPr>
          <a:xfrm>
            <a:off x="914400" y="4611758"/>
            <a:ext cx="7772400" cy="1779518"/>
          </a:xfrm>
        </p:spPr>
        <p:txBody>
          <a:bodyPr/>
          <a:lstStyle/>
          <a:p>
            <a:r>
              <a:rPr lang="en-US" dirty="0" smtClean="0"/>
              <a:t>Article 19</a:t>
            </a:r>
            <a:endParaRPr lang="en-US" dirty="0"/>
          </a:p>
        </p:txBody>
      </p:sp>
      <p:sp>
        <p:nvSpPr>
          <p:cNvPr id="4" name="Date Placeholder 3"/>
          <p:cNvSpPr>
            <a:spLocks noGrp="1"/>
          </p:cNvSpPr>
          <p:nvPr>
            <p:ph type="dt" sz="half" idx="10"/>
          </p:nvPr>
        </p:nvSpPr>
        <p:spPr/>
        <p:txBody>
          <a:bodyPr/>
          <a:lstStyle/>
          <a:p>
            <a:pPr>
              <a:defRPr/>
            </a:pPr>
            <a:endParaRPr lang="en-US"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55374"/>
            <a:ext cx="7618539" cy="808383"/>
          </a:xfrm>
        </p:spPr>
        <p:txBody>
          <a:bodyPr/>
          <a:lstStyle/>
          <a:p>
            <a:r>
              <a:rPr lang="en-US" dirty="0" smtClean="0"/>
              <a:t>Article 19 – Amendment of the Claims before the International Bureau</a:t>
            </a:r>
            <a:endParaRPr lang="en-US" dirty="0"/>
          </a:p>
        </p:txBody>
      </p:sp>
      <p:sp>
        <p:nvSpPr>
          <p:cNvPr id="3" name="Content Placeholder 2"/>
          <p:cNvSpPr>
            <a:spLocks noGrp="1"/>
          </p:cNvSpPr>
          <p:nvPr>
            <p:ph idx="1"/>
          </p:nvPr>
        </p:nvSpPr>
        <p:spPr>
          <a:xfrm>
            <a:off x="585216" y="1736035"/>
            <a:ext cx="8451850" cy="4253948"/>
          </a:xfrm>
        </p:spPr>
        <p:txBody>
          <a:bodyPr/>
          <a:lstStyle/>
          <a:p>
            <a:r>
              <a:rPr lang="en-US" dirty="0" smtClean="0"/>
              <a:t>“(1) The applicant shall, after having received the international search report, be entitled to one opportunity to amend the claims of the international application by filing amendments with the International Bureau within the prescribed time limit.  He may, at the same time, file a brief statement, as provided in the Regulations, explaining the amendments and indicating any impact that such amendments might have on the description and the drawings.</a:t>
            </a:r>
          </a:p>
          <a:p>
            <a:r>
              <a:rPr lang="en-US" dirty="0" smtClean="0"/>
              <a:t>(2) The amendments shall not go beyond the disclosure in the international application as filed.”</a:t>
            </a:r>
            <a:endParaRPr lang="en-US" dirty="0"/>
          </a:p>
        </p:txBody>
      </p:sp>
      <p:sp>
        <p:nvSpPr>
          <p:cNvPr id="4" name="Date Placeholder 3"/>
          <p:cNvSpPr>
            <a:spLocks noGrp="1"/>
          </p:cNvSpPr>
          <p:nvPr>
            <p:ph type="dt" sz="half" idx="10"/>
          </p:nvPr>
        </p:nvSpPr>
        <p:spPr/>
        <p:txBody>
          <a:bodyPr/>
          <a:lstStyle/>
          <a:p>
            <a:pPr>
              <a:defRPr/>
            </a:pPr>
            <a:endParaRPr lang="en-US" dirty="0"/>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Grp="1" noChangeArrowheads="1"/>
          </p:cNvSpPr>
          <p:nvPr>
            <p:ph type="title"/>
          </p:nvPr>
        </p:nvSpPr>
        <p:spPr>
          <a:xfrm>
            <a:off x="921957" y="848140"/>
            <a:ext cx="7618539" cy="778414"/>
          </a:xfrm>
        </p:spPr>
        <p:txBody>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dirty="0" smtClean="0"/>
              <a:t>Docketing Article 19 Amendment Deadline</a:t>
            </a:r>
          </a:p>
        </p:txBody>
      </p:sp>
      <p:sp>
        <p:nvSpPr>
          <p:cNvPr id="19459" name="Rectangle 2"/>
          <p:cNvSpPr>
            <a:spLocks noGrp="1" noChangeArrowheads="1"/>
          </p:cNvSpPr>
          <p:nvPr>
            <p:ph idx="1"/>
          </p:nvPr>
        </p:nvSpPr>
        <p:spPr>
          <a:xfrm>
            <a:off x="585216" y="1444487"/>
            <a:ext cx="8451850" cy="4532243"/>
          </a:xfrm>
        </p:spPr>
        <p:txBody>
          <a:bodyPr/>
          <a:lstStyle/>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An Art. 19 amendment is allowed between receipt of the ISR and the latest of:</a:t>
            </a:r>
          </a:p>
          <a:p>
            <a:pPr lvl="1"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b="1" dirty="0" smtClean="0"/>
              <a:t>Two months</a:t>
            </a:r>
            <a:r>
              <a:rPr lang="en-US" altLang="en-US" dirty="0" smtClean="0"/>
              <a:t> from the date of mailing of the ISR</a:t>
            </a:r>
          </a:p>
          <a:p>
            <a:pPr lvl="1"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b="1" dirty="0" smtClean="0"/>
              <a:t>Sixteen months </a:t>
            </a:r>
            <a:r>
              <a:rPr lang="en-US" altLang="en-US" dirty="0" smtClean="0"/>
              <a:t>from the priority date</a:t>
            </a:r>
          </a:p>
          <a:p>
            <a:pPr lvl="1"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Date upon which WIPO completes </a:t>
            </a:r>
            <a:r>
              <a:rPr lang="en-US" altLang="en-US" b="1" dirty="0" smtClean="0"/>
              <a:t>technical preparations </a:t>
            </a:r>
            <a:r>
              <a:rPr lang="en-US" altLang="en-US" dirty="0" smtClean="0"/>
              <a:t>for publication</a:t>
            </a:r>
          </a:p>
          <a:p>
            <a:pPr lvl="2"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Usually fifteen days before the scheduled publication date</a:t>
            </a:r>
          </a:p>
          <a:p>
            <a:pPr lvl="2"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Scheduled publication date is usually the first Thursday after the 18-month date</a:t>
            </a: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Can use the </a:t>
            </a:r>
            <a:r>
              <a:rPr lang="en-US" altLang="en-US" dirty="0" err="1" smtClean="0"/>
              <a:t>ePCT</a:t>
            </a:r>
            <a:r>
              <a:rPr lang="en-US" altLang="en-US" dirty="0" smtClean="0"/>
              <a:t> Time Line</a:t>
            </a: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Can calculate using PCT Time Limit Calculator: </a:t>
            </a:r>
            <a:r>
              <a:rPr lang="en-US" altLang="en-US" dirty="0" smtClean="0">
                <a:hlinkClick r:id="rId3"/>
              </a:rPr>
              <a:t>www.wipo.int/pct/en/calculator/pct-calculator.html</a:t>
            </a:r>
            <a:endParaRPr lang="en-US" altLang="en-US" dirty="0" smtClean="0"/>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US" altLang="en-US" dirty="0" smtClean="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Grp="1" noChangeArrowheads="1"/>
          </p:cNvSpPr>
          <p:nvPr>
            <p:ph type="title"/>
          </p:nvPr>
        </p:nvSpPr>
        <p:spPr>
          <a:xfrm>
            <a:off x="921957" y="927652"/>
            <a:ext cx="7618539" cy="698902"/>
          </a:xfrm>
        </p:spPr>
        <p:txBody>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dirty="0" smtClean="0"/>
              <a:t>Where to File an Art. 19 Amendment?</a:t>
            </a:r>
          </a:p>
        </p:txBody>
      </p:sp>
      <p:sp>
        <p:nvSpPr>
          <p:cNvPr id="20483" name="Rectangle 2"/>
          <p:cNvSpPr>
            <a:spLocks noGrp="1" noChangeArrowheads="1"/>
          </p:cNvSpPr>
          <p:nvPr>
            <p:ph idx="1"/>
          </p:nvPr>
        </p:nvSpPr>
        <p:spPr>
          <a:xfrm>
            <a:off x="585216" y="1709530"/>
            <a:ext cx="8451850" cy="2963816"/>
          </a:xfrm>
        </p:spPr>
        <p:txBody>
          <a:bodyPr/>
          <a:lstStyle/>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You file with the International Bureau</a:t>
            </a:r>
          </a:p>
          <a:p>
            <a:pP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You can e-file </a:t>
            </a:r>
            <a:r>
              <a:rPr lang="en-US" altLang="en-US" dirty="0" smtClean="0"/>
              <a:t>as </a:t>
            </a:r>
            <a:r>
              <a:rPr lang="en-US" altLang="en-US" dirty="0" smtClean="0"/>
              <a:t>an </a:t>
            </a:r>
            <a:r>
              <a:rPr lang="en-US" altLang="en-US" dirty="0" smtClean="0"/>
              <a:t>“action</a:t>
            </a:r>
            <a:r>
              <a:rPr lang="en-US" altLang="en-US" dirty="0"/>
              <a:t>” in </a:t>
            </a:r>
            <a:r>
              <a:rPr lang="en-US" altLang="en-US" dirty="0" err="1"/>
              <a:t>ePCT</a:t>
            </a:r>
            <a:r>
              <a:rPr lang="en-US" altLang="en-US" dirty="0"/>
              <a:t> </a:t>
            </a:r>
            <a:endParaRPr lang="en-US" altLang="en-US" dirty="0" smtClean="0"/>
          </a:p>
          <a:p>
            <a:pPr lvl="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Amendments should be submitted </a:t>
            </a:r>
            <a:r>
              <a:rPr lang="en-US" altLang="en-US" dirty="0" smtClean="0"/>
              <a:t>in text format (DOCX or text-based PDF files)</a:t>
            </a:r>
          </a:p>
          <a:p>
            <a:pPr lvl="2">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Facilitates processing by the IB in preparation for international publication</a:t>
            </a:r>
            <a:endParaRPr lang="en-US" altLang="en-US" dirty="0" smtClean="0"/>
          </a:p>
          <a:p>
            <a:pPr lvl="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Article 19 amendments not in text format can be submitted </a:t>
            </a:r>
            <a:r>
              <a:rPr lang="en-US" altLang="en-US" dirty="0" smtClean="0"/>
              <a:t>using the document </a:t>
            </a:r>
            <a:r>
              <a:rPr lang="en-US" altLang="en-US" dirty="0" smtClean="0"/>
              <a:t>upload function</a:t>
            </a:r>
          </a:p>
          <a:p>
            <a:pPr marL="234950" indent="0">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US" altLang="en-US" dirty="0" smtClean="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921957" y="848140"/>
            <a:ext cx="7618539" cy="778414"/>
          </a:xfrm>
        </p:spPr>
        <p:txBody>
          <a:bodyPr/>
          <a:lstStyle/>
          <a:p>
            <a:pPr eaLnBrk="1" hangingPunct="1"/>
            <a:r>
              <a:rPr lang="en-GB" altLang="en-US" dirty="0" smtClean="0"/>
              <a:t>What Does Article 19 Allow?</a:t>
            </a:r>
          </a:p>
        </p:txBody>
      </p:sp>
      <p:sp>
        <p:nvSpPr>
          <p:cNvPr id="21507" name="Content Placeholder 2"/>
          <p:cNvSpPr>
            <a:spLocks noGrp="1"/>
          </p:cNvSpPr>
          <p:nvPr>
            <p:ph idx="1"/>
          </p:nvPr>
        </p:nvSpPr>
        <p:spPr>
          <a:xfrm>
            <a:off x="585216" y="1603513"/>
            <a:ext cx="8451850" cy="3069833"/>
          </a:xfrm>
        </p:spPr>
        <p:txBody>
          <a:bodyPr/>
          <a:lstStyle/>
          <a:p>
            <a:pPr eaLnBrk="1" hangingPunct="1"/>
            <a:r>
              <a:rPr lang="en-GB" altLang="en-US" dirty="0" smtClean="0"/>
              <a:t>One opportunity to amend</a:t>
            </a:r>
          </a:p>
          <a:p>
            <a:pPr lvl="1"/>
            <a:r>
              <a:rPr lang="en-GB" altLang="en-US" b="1" dirty="0" smtClean="0"/>
              <a:t>Claims</a:t>
            </a:r>
            <a:r>
              <a:rPr lang="en-GB" altLang="en-US" dirty="0" smtClean="0"/>
              <a:t> only</a:t>
            </a:r>
          </a:p>
          <a:p>
            <a:pPr lvl="2"/>
            <a:r>
              <a:rPr lang="en-GB" altLang="en-US" dirty="0" smtClean="0"/>
              <a:t>must file complete set</a:t>
            </a:r>
          </a:p>
          <a:p>
            <a:pPr lvl="1"/>
            <a:r>
              <a:rPr lang="en-GB" altLang="en-US" dirty="0" smtClean="0"/>
              <a:t>Must file an accompanying </a:t>
            </a:r>
            <a:r>
              <a:rPr lang="en-GB" altLang="en-US" b="1" dirty="0" smtClean="0"/>
              <a:t>letter</a:t>
            </a:r>
          </a:p>
          <a:p>
            <a:pPr lvl="2"/>
            <a:r>
              <a:rPr lang="en-GB" altLang="en-US" dirty="0" smtClean="0"/>
              <a:t>Identifying the  amendments and/or cancelled claims</a:t>
            </a:r>
          </a:p>
          <a:p>
            <a:pPr lvl="2"/>
            <a:r>
              <a:rPr lang="en-GB" altLang="en-US" dirty="0" smtClean="0"/>
              <a:t>Indicating </a:t>
            </a:r>
            <a:r>
              <a:rPr lang="en-GB" altLang="en-US" dirty="0" smtClean="0"/>
              <a:t>the </a:t>
            </a:r>
            <a:r>
              <a:rPr lang="en-GB" altLang="en-US" dirty="0" smtClean="0"/>
              <a:t>basis for the amendments</a:t>
            </a: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921957" y="887896"/>
            <a:ext cx="7618539" cy="437321"/>
          </a:xfrm>
        </p:spPr>
        <p:txBody>
          <a:bodyPr/>
          <a:lstStyle/>
          <a:p>
            <a:pPr eaLnBrk="1" hangingPunct="1"/>
            <a:r>
              <a:rPr lang="en-GB" altLang="en-US" dirty="0" smtClean="0"/>
              <a:t>What Does Article 19 Allow?</a:t>
            </a:r>
          </a:p>
        </p:txBody>
      </p:sp>
      <p:sp>
        <p:nvSpPr>
          <p:cNvPr id="22531" name="Content Placeholder 2"/>
          <p:cNvSpPr>
            <a:spLocks noGrp="1"/>
          </p:cNvSpPr>
          <p:nvPr>
            <p:ph idx="1"/>
          </p:nvPr>
        </p:nvSpPr>
        <p:spPr>
          <a:xfrm>
            <a:off x="585216" y="1497497"/>
            <a:ext cx="8451850" cy="4200938"/>
          </a:xfrm>
        </p:spPr>
        <p:txBody>
          <a:bodyPr/>
          <a:lstStyle/>
          <a:p>
            <a:pPr eaLnBrk="1" hangingPunct="1"/>
            <a:r>
              <a:rPr lang="en-GB" altLang="en-US" dirty="0" smtClean="0"/>
              <a:t>May also file a </a:t>
            </a:r>
            <a:r>
              <a:rPr lang="en-GB" altLang="en-US" b="1" dirty="0" smtClean="0"/>
              <a:t>brief statement</a:t>
            </a:r>
          </a:p>
          <a:p>
            <a:pPr lvl="1" eaLnBrk="1" hangingPunct="1"/>
            <a:r>
              <a:rPr lang="en-GB" altLang="en-US" dirty="0" smtClean="0"/>
              <a:t>“Explaining the amendments”</a:t>
            </a:r>
          </a:p>
          <a:p>
            <a:pPr lvl="2"/>
            <a:r>
              <a:rPr lang="en-US" altLang="en-US" dirty="0" smtClean="0"/>
              <a:t>No disparaging comments on the ISR or the relevance of the citations in the ISR is allowed</a:t>
            </a:r>
          </a:p>
          <a:p>
            <a:pPr lvl="2"/>
            <a:r>
              <a:rPr lang="en-US" altLang="en-US" dirty="0" smtClean="0"/>
              <a:t>You can say that a claim is amended with reference to a particular citation</a:t>
            </a:r>
            <a:endParaRPr lang="en-GB" altLang="en-US" dirty="0" smtClean="0"/>
          </a:p>
          <a:p>
            <a:pPr lvl="2"/>
            <a:r>
              <a:rPr lang="en-GB" altLang="en-US" dirty="0" smtClean="0"/>
              <a:t>Cannot be more than 500 words</a:t>
            </a:r>
          </a:p>
          <a:p>
            <a:pPr lvl="1" eaLnBrk="1" hangingPunct="1"/>
            <a:r>
              <a:rPr lang="en-GB" altLang="en-US" dirty="0" smtClean="0"/>
              <a:t>Brief statements are rarely filed in practice</a:t>
            </a:r>
          </a:p>
          <a:p>
            <a:pPr lvl="2"/>
            <a:r>
              <a:rPr lang="en-GB" altLang="en-US" dirty="0" smtClean="0"/>
              <a:t>Statement may be considered as an admission regarding disclosure of referred citation, so best avoided</a:t>
            </a:r>
          </a:p>
        </p:txBody>
      </p:sp>
      <p:sp>
        <p:nvSpPr>
          <p:cNvPr id="4" name="Slide Number Placeholder 3"/>
          <p:cNvSpPr>
            <a:spLocks noGrp="1"/>
          </p:cNvSpPr>
          <p:nvPr>
            <p:ph type="sldNum" sz="quarter" idx="4294967295"/>
          </p:nvPr>
        </p:nvSpPr>
        <p:spPr>
          <a:xfrm>
            <a:off x="6650038" y="287338"/>
            <a:ext cx="2133600" cy="215900"/>
          </a:xfrm>
          <a:prstGeom prst="rect">
            <a:avLst/>
          </a:prstGeom>
        </p:spPr>
        <p:txBody>
          <a:bodyPr/>
          <a:lstStyle/>
          <a:p>
            <a:pPr>
              <a:defRPr/>
            </a:pPr>
            <a:endParaRPr lang="en-GB" dirty="0"/>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921957" y="821636"/>
            <a:ext cx="7618539" cy="543338"/>
          </a:xfrm>
        </p:spPr>
        <p:txBody>
          <a:bodyPr/>
          <a:lstStyle/>
          <a:p>
            <a:pPr eaLnBrk="1" hangingPunct="1"/>
            <a:r>
              <a:rPr lang="en-GB" altLang="en-US" dirty="0" smtClean="0"/>
              <a:t>Effect of Article 19 Amendments</a:t>
            </a:r>
          </a:p>
        </p:txBody>
      </p:sp>
      <p:sp>
        <p:nvSpPr>
          <p:cNvPr id="23555" name="Content Placeholder 2"/>
          <p:cNvSpPr>
            <a:spLocks noGrp="1"/>
          </p:cNvSpPr>
          <p:nvPr>
            <p:ph idx="1"/>
          </p:nvPr>
        </p:nvSpPr>
        <p:spPr>
          <a:xfrm>
            <a:off x="585216" y="1457739"/>
            <a:ext cx="8451850" cy="3697357"/>
          </a:xfrm>
        </p:spPr>
        <p:txBody>
          <a:bodyPr/>
          <a:lstStyle/>
          <a:p>
            <a:pPr eaLnBrk="1" hangingPunct="1"/>
            <a:r>
              <a:rPr lang="en-US" altLang="en-US" dirty="0" smtClean="0"/>
              <a:t>The amended claims and, if present, the brief statement (provided it complies with the provisions) will be published and become part of the file</a:t>
            </a:r>
          </a:p>
          <a:p>
            <a:pPr lvl="1"/>
            <a:r>
              <a:rPr lang="en-US" altLang="en-US" dirty="0" smtClean="0"/>
              <a:t>Publication is usually with the international application (as well as the original claims)</a:t>
            </a:r>
          </a:p>
          <a:p>
            <a:pPr lvl="1"/>
            <a:r>
              <a:rPr lang="en-US" altLang="en-US" dirty="0" smtClean="0"/>
              <a:t>If the amendment was filed too late to be included with IA, it will be published separately afterwards</a:t>
            </a:r>
          </a:p>
          <a:p>
            <a:pPr lvl="1" eaLnBrk="1" hangingPunct="1"/>
            <a:r>
              <a:rPr lang="en-US" altLang="en-US" dirty="0" smtClean="0"/>
              <a:t>Best to ensure amendments are filed in time to be included with the IA (i.e. in time for “technical preparations” deadline)</a:t>
            </a:r>
          </a:p>
          <a:p>
            <a:pPr eaLnBrk="1" hangingPunct="1"/>
            <a:endParaRPr lang="en-GB" altLang="en-US" dirty="0" smtClean="0"/>
          </a:p>
        </p:txBody>
      </p:sp>
      <p:sp>
        <p:nvSpPr>
          <p:cNvPr id="4" name="Slide Number Placeholder 3"/>
          <p:cNvSpPr>
            <a:spLocks noGrp="1"/>
          </p:cNvSpPr>
          <p:nvPr>
            <p:ph type="sldNum" sz="quarter" idx="4294967295"/>
          </p:nvPr>
        </p:nvSpPr>
        <p:spPr>
          <a:xfrm>
            <a:off x="6650038" y="287338"/>
            <a:ext cx="2133600" cy="215900"/>
          </a:xfrm>
          <a:prstGeom prst="rect">
            <a:avLst/>
          </a:prstGeom>
        </p:spPr>
        <p:txBody>
          <a:bodyPr/>
          <a:lstStyle/>
          <a:p>
            <a:pPr>
              <a:defRPr/>
            </a:pPr>
            <a:endParaRPr lang="en-GB" dirty="0"/>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921957" y="887897"/>
            <a:ext cx="7618539" cy="490330"/>
          </a:xfrm>
        </p:spPr>
        <p:txBody>
          <a:bodyPr/>
          <a:lstStyle/>
          <a:p>
            <a:pPr eaLnBrk="1" hangingPunct="1"/>
            <a:r>
              <a:rPr lang="en-US" altLang="en-US" dirty="0" smtClean="0"/>
              <a:t>Should You File an Article 19 Amendment?</a:t>
            </a:r>
            <a:br>
              <a:rPr lang="en-US" altLang="en-US" dirty="0" smtClean="0"/>
            </a:br>
            <a:endParaRPr lang="en-GB" altLang="en-US" dirty="0" smtClean="0"/>
          </a:p>
        </p:txBody>
      </p:sp>
      <p:sp>
        <p:nvSpPr>
          <p:cNvPr id="24579" name="Content Placeholder 2"/>
          <p:cNvSpPr>
            <a:spLocks noGrp="1"/>
          </p:cNvSpPr>
          <p:nvPr>
            <p:ph idx="1"/>
          </p:nvPr>
        </p:nvSpPr>
        <p:spPr>
          <a:xfrm>
            <a:off x="585216" y="1484243"/>
            <a:ext cx="8451850" cy="4558748"/>
          </a:xfrm>
        </p:spPr>
        <p:txBody>
          <a:bodyPr/>
          <a:lstStyle/>
          <a:p>
            <a:pPr eaLnBrk="1" hangingPunct="1"/>
            <a:r>
              <a:rPr lang="en-US" altLang="en-US" dirty="0" smtClean="0"/>
              <a:t>Article 19 Amendments are useful:</a:t>
            </a:r>
          </a:p>
          <a:p>
            <a:pPr lvl="1" eaLnBrk="1" hangingPunct="1"/>
            <a:r>
              <a:rPr lang="en-US" altLang="en-US" dirty="0" smtClean="0"/>
              <a:t>For provisional protection</a:t>
            </a:r>
          </a:p>
          <a:p>
            <a:pPr lvl="2" eaLnBrk="1" hangingPunct="1"/>
            <a:r>
              <a:rPr lang="en-US" altLang="en-US" dirty="0" smtClean="0"/>
              <a:t>It’s particularly useful if you plan to broaden the scope of independent claims from the scope as filed</a:t>
            </a:r>
          </a:p>
          <a:p>
            <a:pPr lvl="2" eaLnBrk="1" hangingPunct="1"/>
            <a:r>
              <a:rPr lang="en-US" altLang="en-US" dirty="0" smtClean="0"/>
              <a:t>To take advantage of provisional protection</a:t>
            </a:r>
          </a:p>
          <a:p>
            <a:pPr lvl="3"/>
            <a:r>
              <a:rPr lang="en-US" altLang="en-US" dirty="0" smtClean="0"/>
              <a:t>In Europe, both the published and the granted claims have to be infringed </a:t>
            </a:r>
          </a:p>
          <a:p>
            <a:pPr lvl="3"/>
            <a:r>
              <a:rPr lang="en-US" altLang="en-US" dirty="0" smtClean="0"/>
              <a:t>In the US, the claims that publish need to be substantially identical to the claims that ultimately issue</a:t>
            </a:r>
          </a:p>
          <a:p>
            <a:pPr lvl="1"/>
            <a:r>
              <a:rPr lang="en-US" altLang="en-US" dirty="0" smtClean="0"/>
              <a:t>If you don’t want to use International Preliminary Examination (Art. 34), but would like to centrally amend the IA to avoid having to file amended claims in each Designated Office</a:t>
            </a:r>
            <a:endParaRPr lang="en-GB" altLang="en-US" dirty="0" smtClean="0"/>
          </a:p>
          <a:p>
            <a:pPr lvl="2"/>
            <a:r>
              <a:rPr lang="en-GB" altLang="en-US" dirty="0" smtClean="0"/>
              <a:t>If planning to use Art. 34, then no need to amend under Art. 19, unless for provisional protection benefit</a:t>
            </a:r>
            <a:endParaRPr lang="en-US" altLang="en-US" dirty="0" smtClean="0"/>
          </a:p>
        </p:txBody>
      </p:sp>
      <p:sp>
        <p:nvSpPr>
          <p:cNvPr id="25604" name="Slide Number Placeholder 3"/>
          <p:cNvSpPr>
            <a:spLocks noGrp="1"/>
          </p:cNvSpPr>
          <p:nvPr>
            <p:ph type="sldNum" sz="quarter" idx="4294967295"/>
          </p:nvPr>
        </p:nvSpPr>
        <p:spPr bwMode="auto">
          <a:xfrm>
            <a:off x="6650038" y="287338"/>
            <a:ext cx="2133600" cy="2159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endParaRPr lang="en-GB" altLang="en-US" dirty="0" smtClean="0"/>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Should You File an Article 19 Amendment?</a:t>
            </a:r>
            <a:endParaRPr lang="en-US" dirty="0"/>
          </a:p>
        </p:txBody>
      </p:sp>
      <p:sp>
        <p:nvSpPr>
          <p:cNvPr id="3" name="Content Placeholder 2"/>
          <p:cNvSpPr>
            <a:spLocks noGrp="1"/>
          </p:cNvSpPr>
          <p:nvPr>
            <p:ph idx="1"/>
          </p:nvPr>
        </p:nvSpPr>
        <p:spPr>
          <a:xfrm>
            <a:off x="585216" y="1709530"/>
            <a:ext cx="8451850" cy="2963816"/>
          </a:xfrm>
        </p:spPr>
        <p:txBody>
          <a:bodyPr/>
          <a:lstStyle/>
          <a:p>
            <a:r>
              <a:rPr lang="en-US" dirty="0" smtClean="0"/>
              <a:t>Article 19 amendments have no effect on the IPRP which will repeat the ISR and WO and be based on the claims as filed (assuming no Art. 34 amendment)</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1"/>
          </p:nvPr>
        </p:nvSpPr>
        <p:spPr/>
      </p:sp>
      <p:sp>
        <p:nvSpPr>
          <p:cNvPr id="3" name="Title 2"/>
          <p:cNvSpPr>
            <a:spLocks noGrp="1"/>
          </p:cNvSpPr>
          <p:nvPr>
            <p:ph type="title"/>
          </p:nvPr>
        </p:nvSpPr>
        <p:spPr>
          <a:xfrm>
            <a:off x="914400" y="4638261"/>
            <a:ext cx="7772400" cy="1753015"/>
          </a:xfrm>
        </p:spPr>
        <p:txBody>
          <a:bodyPr/>
          <a:lstStyle/>
          <a:p>
            <a:r>
              <a:rPr lang="en-US" dirty="0" smtClean="0"/>
              <a:t>Article 34</a:t>
            </a:r>
            <a:endParaRPr lang="en-US" dirty="0"/>
          </a:p>
        </p:txBody>
      </p:sp>
      <p:sp>
        <p:nvSpPr>
          <p:cNvPr id="4" name="Date Placeholder 3"/>
          <p:cNvSpPr>
            <a:spLocks noGrp="1"/>
          </p:cNvSpPr>
          <p:nvPr>
            <p:ph type="dt" sz="half" idx="10"/>
          </p:nvPr>
        </p:nvSpPr>
        <p:spPr/>
        <p:txBody>
          <a:bodyPr/>
          <a:lstStyle/>
          <a:p>
            <a:pPr>
              <a:defRPr/>
            </a:pP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68626"/>
            <a:ext cx="7618539" cy="857928"/>
          </a:xfrm>
        </p:spPr>
        <p:txBody>
          <a:bodyPr/>
          <a:lstStyle/>
          <a:p>
            <a:r>
              <a:rPr lang="en-US" dirty="0" smtClean="0"/>
              <a:t>Article 34 – Procedure before the International Preliminary Examining Authority</a:t>
            </a:r>
            <a:endParaRPr lang="en-US" dirty="0"/>
          </a:p>
        </p:txBody>
      </p:sp>
      <p:sp>
        <p:nvSpPr>
          <p:cNvPr id="3" name="Content Placeholder 2"/>
          <p:cNvSpPr>
            <a:spLocks noGrp="1"/>
          </p:cNvSpPr>
          <p:nvPr>
            <p:ph idx="1"/>
          </p:nvPr>
        </p:nvSpPr>
        <p:spPr>
          <a:xfrm>
            <a:off x="585216" y="1789043"/>
            <a:ext cx="8451850" cy="4134679"/>
          </a:xfrm>
        </p:spPr>
        <p:txBody>
          <a:bodyPr/>
          <a:lstStyle/>
          <a:p>
            <a:r>
              <a:rPr lang="en-US" dirty="0" smtClean="0"/>
              <a:t>“(2)(a) The applicant shall have a right to communicate orally and in writing with the International Preliminary Examining Authority.</a:t>
            </a:r>
          </a:p>
          <a:p>
            <a:r>
              <a:rPr lang="en-US" dirty="0" smtClean="0"/>
              <a:t>(2)(b) The applicant shall have a right to amend the claims, the description, and the drawings, in the prescribed manner and within the prescribed time limit, before the international preliminary examination report is established.  The amendment shall not go beyond the disclosure in the international application as filed.”</a:t>
            </a:r>
            <a:endParaRPr lang="en-US" dirty="0"/>
          </a:p>
        </p:txBody>
      </p:sp>
      <p:sp>
        <p:nvSpPr>
          <p:cNvPr id="4" name="Date Placeholder 3"/>
          <p:cNvSpPr>
            <a:spLocks noGrp="1"/>
          </p:cNvSpPr>
          <p:nvPr>
            <p:ph type="dt" sz="half" idx="10"/>
          </p:nvPr>
        </p:nvSpPr>
        <p:spPr/>
        <p:txBody>
          <a:bodyPr/>
          <a:lstStyle/>
          <a:p>
            <a:pPr>
              <a:defRPr/>
            </a:pP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Grp="1" noChangeArrowheads="1"/>
          </p:cNvSpPr>
          <p:nvPr>
            <p:ph type="title"/>
          </p:nvPr>
        </p:nvSpPr>
        <p:spPr>
          <a:xfrm>
            <a:off x="921957" y="778934"/>
            <a:ext cx="7618539" cy="778933"/>
          </a:xfrm>
        </p:spPr>
        <p:txBody>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dirty="0" smtClean="0"/>
              <a:t>Docketing the Demand and Article 34 Amendment </a:t>
            </a:r>
            <a:r>
              <a:rPr lang="en-US" altLang="en-US" dirty="0"/>
              <a:t>D</a:t>
            </a:r>
            <a:r>
              <a:rPr lang="en-US" altLang="en-US" dirty="0" smtClean="0"/>
              <a:t>eadline</a:t>
            </a:r>
          </a:p>
        </p:txBody>
      </p:sp>
      <p:sp>
        <p:nvSpPr>
          <p:cNvPr id="27651" name="Rectangle 2"/>
          <p:cNvSpPr>
            <a:spLocks noGrp="1" noChangeArrowheads="1"/>
          </p:cNvSpPr>
          <p:nvPr>
            <p:ph idx="1"/>
          </p:nvPr>
        </p:nvSpPr>
        <p:spPr>
          <a:xfrm>
            <a:off x="360363" y="1484313"/>
            <a:ext cx="8423275" cy="4598987"/>
          </a:xfrm>
        </p:spPr>
        <p:txBody>
          <a:bodyPr/>
          <a:lstStyle/>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Must file the Demand by the latter of:</a:t>
            </a:r>
          </a:p>
          <a:p>
            <a:pPr lvl="1"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b="1" dirty="0" smtClean="0"/>
              <a:t>Three months </a:t>
            </a:r>
            <a:r>
              <a:rPr lang="en-US" altLang="en-US" dirty="0" smtClean="0"/>
              <a:t>from date of mailing of the ISR</a:t>
            </a:r>
            <a:r>
              <a:rPr lang="en-US" altLang="en-US" dirty="0"/>
              <a:t> </a:t>
            </a:r>
            <a:r>
              <a:rPr lang="en-US" altLang="en-US" dirty="0" smtClean="0"/>
              <a:t>and WO, or</a:t>
            </a:r>
          </a:p>
          <a:p>
            <a:pPr lvl="1"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b="1" dirty="0" smtClean="0"/>
              <a:t>22 months </a:t>
            </a:r>
            <a:r>
              <a:rPr lang="en-US" altLang="en-US" dirty="0" smtClean="0"/>
              <a:t>from the priority date</a:t>
            </a: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Can use the </a:t>
            </a:r>
            <a:r>
              <a:rPr lang="en-US" altLang="en-US" dirty="0" err="1" smtClean="0"/>
              <a:t>ePCT</a:t>
            </a:r>
            <a:r>
              <a:rPr lang="en-US" altLang="en-US" dirty="0" smtClean="0"/>
              <a:t> Time Line</a:t>
            </a: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Can calculate using PCT Time Limit Calculator: </a:t>
            </a:r>
            <a:r>
              <a:rPr lang="en-US" altLang="en-US" dirty="0" smtClean="0">
                <a:hlinkClick r:id="rId3"/>
              </a:rPr>
              <a:t>www.wipo.int/pct/en/calculator/pct-calculator.html</a:t>
            </a:r>
            <a:endParaRPr lang="en-US" altLang="en-US" dirty="0" smtClean="0"/>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The handling fee and preliminary examination fee </a:t>
            </a:r>
            <a:r>
              <a:rPr lang="en-US" altLang="en-US" dirty="0" smtClean="0"/>
              <a:t>are </a:t>
            </a:r>
            <a:r>
              <a:rPr lang="en-US" altLang="en-US" dirty="0" smtClean="0"/>
              <a:t>paid to the IPEA by the latter of:</a:t>
            </a:r>
          </a:p>
          <a:p>
            <a:pPr lvl="1"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b="1" dirty="0" smtClean="0"/>
              <a:t>One month </a:t>
            </a:r>
            <a:r>
              <a:rPr lang="en-US" altLang="en-US" dirty="0" smtClean="0"/>
              <a:t>after the Demand was filed, or</a:t>
            </a:r>
          </a:p>
          <a:p>
            <a:pPr lvl="1"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b="1" dirty="0" smtClean="0"/>
              <a:t>22 months </a:t>
            </a:r>
            <a:r>
              <a:rPr lang="en-US" altLang="en-US" dirty="0" smtClean="0"/>
              <a:t>from the priority date</a:t>
            </a:r>
          </a:p>
          <a:p>
            <a:pPr lvl="2">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Can pay late but with a surcharge</a:t>
            </a:r>
          </a:p>
        </p:txBody>
      </p:sp>
    </p:spTree>
    <p:extLst>
      <p:ext uri="{BB962C8B-B14F-4D97-AF65-F5344CB8AC3E}">
        <p14:creationId xmlns:p14="http://schemas.microsoft.com/office/powerpoint/2010/main" val="1537055791"/>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p:cNvSpPr>
            <a:spLocks noGrp="1" noChangeArrowheads="1"/>
          </p:cNvSpPr>
          <p:nvPr>
            <p:ph type="title"/>
          </p:nvPr>
        </p:nvSpPr>
        <p:spPr>
          <a:xfrm>
            <a:off x="921957" y="812800"/>
            <a:ext cx="7618539" cy="541867"/>
          </a:xfrm>
        </p:spPr>
        <p:txBody>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dirty="0" smtClean="0"/>
              <a:t>Where to </a:t>
            </a:r>
            <a:r>
              <a:rPr lang="en-US" altLang="en-US" dirty="0"/>
              <a:t>F</a:t>
            </a:r>
            <a:r>
              <a:rPr lang="en-US" altLang="en-US" dirty="0" smtClean="0"/>
              <a:t>ile?</a:t>
            </a:r>
          </a:p>
        </p:txBody>
      </p:sp>
      <p:sp>
        <p:nvSpPr>
          <p:cNvPr id="28675" name="Rectangle 2"/>
          <p:cNvSpPr>
            <a:spLocks noGrp="1" noChangeArrowheads="1"/>
          </p:cNvSpPr>
          <p:nvPr>
            <p:ph idx="1"/>
          </p:nvPr>
        </p:nvSpPr>
        <p:spPr>
          <a:xfrm>
            <a:off x="585216" y="1473201"/>
            <a:ext cx="8451850" cy="3200146"/>
          </a:xfrm>
        </p:spPr>
        <p:txBody>
          <a:bodyPr/>
          <a:lstStyle/>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File with the IPEA</a:t>
            </a:r>
          </a:p>
          <a:p>
            <a:pPr lvl="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Payment is made to the IPEA</a:t>
            </a:r>
          </a:p>
          <a:p>
            <a:pPr eaLnBrk="1" hangingPunct="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You can e-file as an “action” in </a:t>
            </a:r>
            <a:r>
              <a:rPr lang="en-US" altLang="en-US" dirty="0" err="1" smtClean="0"/>
              <a:t>ePCT</a:t>
            </a:r>
            <a:endParaRPr lang="en-US" altLang="en-US" dirty="0" smtClean="0"/>
          </a:p>
          <a:p>
            <a:pPr lvl="1">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dirty="0" smtClean="0"/>
              <a:t>A best practice</a:t>
            </a:r>
            <a:endParaRPr lang="en-US" altLang="en-US" dirty="0" smtClean="0"/>
          </a:p>
        </p:txBody>
      </p:sp>
    </p:spTree>
    <p:extLst>
      <p:ext uri="{BB962C8B-B14F-4D97-AF65-F5344CB8AC3E}">
        <p14:creationId xmlns:p14="http://schemas.microsoft.com/office/powerpoint/2010/main" val="3123044045"/>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921957" y="778932"/>
            <a:ext cx="7618539" cy="508001"/>
          </a:xfrm>
        </p:spPr>
        <p:txBody>
          <a:bodyPr/>
          <a:lstStyle/>
          <a:p>
            <a:pPr eaLnBrk="1" hangingPunct="1"/>
            <a:r>
              <a:rPr lang="en-GB" altLang="en-US" dirty="0" smtClean="0"/>
              <a:t>What Does Article 34 Allow?</a:t>
            </a:r>
          </a:p>
        </p:txBody>
      </p:sp>
      <p:sp>
        <p:nvSpPr>
          <p:cNvPr id="29699" name="Content Placeholder 2"/>
          <p:cNvSpPr>
            <a:spLocks noGrp="1"/>
          </p:cNvSpPr>
          <p:nvPr>
            <p:ph idx="1"/>
          </p:nvPr>
        </p:nvSpPr>
        <p:spPr>
          <a:xfrm>
            <a:off x="585216" y="1371600"/>
            <a:ext cx="8451850" cy="4250267"/>
          </a:xfrm>
        </p:spPr>
        <p:txBody>
          <a:bodyPr/>
          <a:lstStyle/>
          <a:p>
            <a:pPr eaLnBrk="1" hangingPunct="1"/>
            <a:r>
              <a:rPr lang="en-GB" altLang="en-US" dirty="0" smtClean="0"/>
              <a:t>You may amend the claims, description and drawings</a:t>
            </a:r>
          </a:p>
          <a:p>
            <a:pPr lvl="1" eaLnBrk="1" hangingPunct="1"/>
            <a:r>
              <a:rPr lang="en-GB" altLang="en-US" dirty="0" smtClean="0"/>
              <a:t>If Art. 19 claims were filed, may amend claims again or use Art. 19 claims</a:t>
            </a:r>
          </a:p>
          <a:p>
            <a:pPr lvl="1" eaLnBrk="1" hangingPunct="1"/>
            <a:r>
              <a:rPr lang="en-GB" altLang="en-US" dirty="0" smtClean="0"/>
              <a:t>If amending claims, you need to file a complete set of claims with a letter indicating the basis for the amendment</a:t>
            </a:r>
          </a:p>
          <a:p>
            <a:pPr lvl="2"/>
            <a:r>
              <a:rPr lang="en-GB" altLang="en-US" dirty="0" smtClean="0"/>
              <a:t>If a letter is not provided, the amendment may be ignored</a:t>
            </a:r>
          </a:p>
          <a:p>
            <a:pPr eaLnBrk="1" hangingPunct="1"/>
            <a:r>
              <a:rPr lang="en-GB" altLang="en-US" dirty="0" smtClean="0"/>
              <a:t>You may file a response to objections in the WOISA</a:t>
            </a:r>
          </a:p>
          <a:p>
            <a:pPr eaLnBrk="1" hangingPunct="1"/>
            <a:r>
              <a:rPr lang="en-GB" altLang="en-US" dirty="0" smtClean="0"/>
              <a:t>The IPEA will conduct substantive examination on the basis of the (amended) claims</a:t>
            </a:r>
          </a:p>
          <a:p>
            <a:pPr lvl="1"/>
            <a:r>
              <a:rPr lang="en-GB" altLang="en-US" dirty="0" smtClean="0"/>
              <a:t>You may be allowed further amendment after examination</a:t>
            </a:r>
          </a:p>
          <a:p>
            <a:pPr eaLnBrk="1" hangingPunct="1"/>
            <a:r>
              <a:rPr lang="en-GB" altLang="en-US" dirty="0" smtClean="0"/>
              <a:t>The IPRP will be based on the situation at end of IPEA</a:t>
            </a:r>
          </a:p>
        </p:txBody>
      </p:sp>
    </p:spTree>
    <p:extLst>
      <p:ext uri="{BB962C8B-B14F-4D97-AF65-F5344CB8AC3E}">
        <p14:creationId xmlns:p14="http://schemas.microsoft.com/office/powerpoint/2010/main" val="2041059968"/>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921957" y="829734"/>
            <a:ext cx="7618539" cy="541866"/>
          </a:xfrm>
        </p:spPr>
        <p:txBody>
          <a:bodyPr/>
          <a:lstStyle/>
          <a:p>
            <a:pPr eaLnBrk="1" hangingPunct="1"/>
            <a:r>
              <a:rPr lang="en-GB" altLang="en-US" dirty="0" smtClean="0"/>
              <a:t>What Does Article 34 Allow?</a:t>
            </a:r>
          </a:p>
        </p:txBody>
      </p:sp>
      <p:sp>
        <p:nvSpPr>
          <p:cNvPr id="30723" name="Content Placeholder 2"/>
          <p:cNvSpPr>
            <a:spLocks noGrp="1"/>
          </p:cNvSpPr>
          <p:nvPr>
            <p:ph idx="1"/>
          </p:nvPr>
        </p:nvSpPr>
        <p:spPr>
          <a:xfrm>
            <a:off x="585216" y="1405467"/>
            <a:ext cx="8451850" cy="3810000"/>
          </a:xfrm>
        </p:spPr>
        <p:txBody>
          <a:bodyPr/>
          <a:lstStyle/>
          <a:p>
            <a:pPr eaLnBrk="1" hangingPunct="1"/>
            <a:r>
              <a:rPr lang="en-GB" altLang="en-US" dirty="0" smtClean="0"/>
              <a:t>The amendments should be filed with the demand</a:t>
            </a:r>
          </a:p>
          <a:p>
            <a:pPr lvl="1" eaLnBrk="1" hangingPunct="1"/>
            <a:r>
              <a:rPr lang="en-GB" altLang="en-US" dirty="0" smtClean="0"/>
              <a:t>If filed later, it will be ok if the IPEA has not yet started to draw up the IPER, but this date is not known</a:t>
            </a:r>
          </a:p>
          <a:p>
            <a:pPr eaLnBrk="1" hangingPunct="1"/>
            <a:r>
              <a:rPr lang="en-GB" altLang="en-US" dirty="0" smtClean="0"/>
              <a:t>“Trick” to get more time to file amendments (in emergency):</a:t>
            </a:r>
          </a:p>
          <a:p>
            <a:pPr lvl="1" eaLnBrk="1" hangingPunct="1"/>
            <a:r>
              <a:rPr lang="en-GB" altLang="en-US" dirty="0" smtClean="0"/>
              <a:t>When filing the demand, state that amendments under Art. 34 are submitted with the demand, but don’t actually include any amendments (R. 53.9)</a:t>
            </a:r>
          </a:p>
          <a:p>
            <a:pPr lvl="1" eaLnBrk="1" hangingPunct="1"/>
            <a:r>
              <a:rPr lang="en-GB" altLang="en-US" dirty="0" smtClean="0"/>
              <a:t>You will then be invited to file the amendments within a time limit (R. 60.1(g))</a:t>
            </a:r>
          </a:p>
          <a:p>
            <a:pPr lvl="1" eaLnBrk="1" hangingPunct="1"/>
            <a:r>
              <a:rPr lang="en-GB" altLang="en-US" dirty="0" smtClean="0"/>
              <a:t>IPE won’t begin until the amendments are filed (provided filed within time limit) (R. 69.1(e))</a:t>
            </a:r>
          </a:p>
          <a:p>
            <a:pPr lvl="1" eaLnBrk="1" hangingPunct="1"/>
            <a:endParaRPr lang="en-GB" altLang="en-US" dirty="0" smtClean="0"/>
          </a:p>
          <a:p>
            <a:pPr lvl="1" eaLnBrk="1" hangingPunct="1"/>
            <a:endParaRPr lang="en-GB" altLang="en-US" dirty="0" smtClean="0"/>
          </a:p>
        </p:txBody>
      </p:sp>
      <p:sp>
        <p:nvSpPr>
          <p:cNvPr id="4" name="Slide Number Placeholder 3"/>
          <p:cNvSpPr>
            <a:spLocks noGrp="1"/>
          </p:cNvSpPr>
          <p:nvPr>
            <p:ph type="sldNum" sz="quarter" idx="4294967295"/>
          </p:nvPr>
        </p:nvSpPr>
        <p:spPr>
          <a:xfrm>
            <a:off x="6650038" y="287338"/>
            <a:ext cx="2133600" cy="215900"/>
          </a:xfrm>
          <a:prstGeom prst="rect">
            <a:avLst/>
          </a:prstGeom>
        </p:spPr>
        <p:txBody>
          <a:bodyPr/>
          <a:lstStyle/>
          <a:p>
            <a:pPr>
              <a:defRPr/>
            </a:pPr>
            <a:endParaRPr lang="en-GB" dirty="0"/>
          </a:p>
        </p:txBody>
      </p:sp>
    </p:spTree>
    <p:extLst>
      <p:ext uri="{BB962C8B-B14F-4D97-AF65-F5344CB8AC3E}">
        <p14:creationId xmlns:p14="http://schemas.microsoft.com/office/powerpoint/2010/main" val="2039803494"/>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812800"/>
            <a:ext cx="7618539" cy="575733"/>
          </a:xfrm>
        </p:spPr>
        <p:txBody>
          <a:bodyPr/>
          <a:lstStyle/>
          <a:p>
            <a:r>
              <a:rPr lang="en-US" dirty="0" smtClean="0"/>
              <a:t>Effect of Filing a Demand and Article 34 Amendments</a:t>
            </a:r>
            <a:endParaRPr lang="en-US" dirty="0"/>
          </a:p>
        </p:txBody>
      </p:sp>
      <p:sp>
        <p:nvSpPr>
          <p:cNvPr id="3" name="Content Placeholder 2"/>
          <p:cNvSpPr>
            <a:spLocks noGrp="1"/>
          </p:cNvSpPr>
          <p:nvPr>
            <p:ph idx="1"/>
          </p:nvPr>
        </p:nvSpPr>
        <p:spPr>
          <a:xfrm>
            <a:off x="585216" y="1286933"/>
            <a:ext cx="8451850" cy="4792873"/>
          </a:xfrm>
        </p:spPr>
        <p:txBody>
          <a:bodyPr/>
          <a:lstStyle/>
          <a:p>
            <a:r>
              <a:rPr lang="en-US" dirty="0" smtClean="0"/>
              <a:t>You may be able to turn a negative WOISA into a positive IPRP</a:t>
            </a:r>
          </a:p>
          <a:p>
            <a:pPr lvl="1"/>
            <a:r>
              <a:rPr lang="en-US" altLang="en-US" dirty="0"/>
              <a:t>This can lead to quick grant, particularly at the </a:t>
            </a:r>
            <a:r>
              <a:rPr lang="en-US" altLang="en-US" dirty="0" smtClean="0"/>
              <a:t>elected office </a:t>
            </a:r>
            <a:r>
              <a:rPr lang="en-US" altLang="en-US" dirty="0"/>
              <a:t>that carried out </a:t>
            </a:r>
            <a:r>
              <a:rPr lang="en-US" altLang="en-US" dirty="0" smtClean="0"/>
              <a:t>the IPE and at other offices that give deference to the IPRP</a:t>
            </a:r>
          </a:p>
          <a:p>
            <a:r>
              <a:rPr lang="en-US" altLang="en-US" dirty="0" smtClean="0"/>
              <a:t>You may qualify for PPH</a:t>
            </a:r>
          </a:p>
          <a:p>
            <a:r>
              <a:rPr lang="en-US" altLang="en-US" dirty="0" smtClean="0"/>
              <a:t>You are guaranteed </a:t>
            </a:r>
            <a:r>
              <a:rPr lang="en-US" altLang="en-US" dirty="0"/>
              <a:t>quick action </a:t>
            </a:r>
            <a:r>
              <a:rPr lang="en-US" altLang="en-US" dirty="0" smtClean="0"/>
              <a:t>from the IPEA</a:t>
            </a:r>
          </a:p>
          <a:p>
            <a:r>
              <a:rPr lang="en-US" altLang="en-US" dirty="0" smtClean="0"/>
              <a:t>You get </a:t>
            </a:r>
            <a:r>
              <a:rPr lang="en-US" altLang="en-US" dirty="0"/>
              <a:t>30 months </a:t>
            </a:r>
            <a:r>
              <a:rPr lang="en-US" altLang="en-US" dirty="0" smtClean="0"/>
              <a:t>to enter national phase in Luxembourg</a:t>
            </a:r>
            <a:r>
              <a:rPr lang="en-US" altLang="en-US" dirty="0"/>
              <a:t>, Uganda, and Tanzania (otherwise deadline to enter national phase is 20/21 months</a:t>
            </a:r>
            <a:r>
              <a:rPr lang="en-US" altLang="en-US" dirty="0" smtClean="0"/>
              <a:t>)</a:t>
            </a:r>
          </a:p>
          <a:p>
            <a:pPr lvl="1"/>
            <a:r>
              <a:rPr lang="en-US" altLang="en-US" dirty="0" smtClean="0"/>
              <a:t>Keep in mind that Luxembourg is a member of the EPO and Uganda and Tanzania are members of </a:t>
            </a:r>
            <a:r>
              <a:rPr lang="en-US" altLang="en-US" dirty="0" smtClean="0"/>
              <a:t>ARIPO</a:t>
            </a:r>
          </a:p>
          <a:p>
            <a:pPr lvl="1"/>
            <a:r>
              <a:rPr lang="en-US" altLang="en-US" dirty="0" smtClean="0"/>
              <a:t>You must file the demand within 19 months of the priority date</a:t>
            </a:r>
            <a:endParaRPr lang="en-US" altLang="en-US" dirty="0" smtClean="0"/>
          </a:p>
          <a:p>
            <a:r>
              <a:rPr lang="en-US" altLang="en-US" dirty="0"/>
              <a:t>IPE is confidential, but </a:t>
            </a:r>
            <a:r>
              <a:rPr lang="en-US" altLang="en-US" dirty="0" smtClean="0"/>
              <a:t>the IPER is </a:t>
            </a:r>
            <a:r>
              <a:rPr lang="en-US" altLang="en-US" dirty="0"/>
              <a:t>sent to </a:t>
            </a:r>
            <a:r>
              <a:rPr lang="en-US" altLang="en-US" dirty="0" smtClean="0"/>
              <a:t>elected offices </a:t>
            </a:r>
            <a:r>
              <a:rPr lang="en-US" altLang="en-US" dirty="0"/>
              <a:t>and </a:t>
            </a:r>
            <a:r>
              <a:rPr lang="en-US" altLang="en-US" dirty="0" smtClean="0"/>
              <a:t>made publicly available as the IPRP Chapter II</a:t>
            </a:r>
            <a:endParaRPr lang="en-US" altLang="en-US" dirty="0"/>
          </a:p>
          <a:p>
            <a:endParaRPr lang="en-US" altLang="en-US" dirty="0" smtClean="0"/>
          </a:p>
          <a:p>
            <a:endParaRPr lang="en-US" altLang="en-US" dirty="0"/>
          </a:p>
          <a:p>
            <a:endParaRPr lang="en-US" altLang="en-US" dirty="0" smtClean="0"/>
          </a:p>
          <a:p>
            <a:endParaRPr lang="en-US" altLang="en-US" dirty="0" smtClean="0"/>
          </a:p>
          <a:p>
            <a:endParaRPr lang="en-US" altLang="en-US" dirty="0"/>
          </a:p>
          <a:p>
            <a:endParaRPr lang="en-US" altLang="en-US" dirty="0" smtClean="0"/>
          </a:p>
          <a:p>
            <a:endParaRPr lang="en-US" altLang="en-US" dirty="0" smtClean="0"/>
          </a:p>
          <a:p>
            <a:endParaRPr lang="en-US" altLang="en-US" dirty="0"/>
          </a:p>
          <a:p>
            <a:pPr lvl="1"/>
            <a:endParaRPr lang="en-US" dirty="0" smtClean="0"/>
          </a:p>
          <a:p>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endParaRPr lang="en-US" dirty="0"/>
          </a:p>
        </p:txBody>
      </p:sp>
    </p:spTree>
    <p:extLst>
      <p:ext uri="{BB962C8B-B14F-4D97-AF65-F5344CB8AC3E}">
        <p14:creationId xmlns:p14="http://schemas.microsoft.com/office/powerpoint/2010/main" val="244845299"/>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921957" y="728134"/>
            <a:ext cx="7618539" cy="728133"/>
          </a:xfrm>
        </p:spPr>
        <p:txBody>
          <a:bodyPr/>
          <a:lstStyle/>
          <a:p>
            <a:pPr eaLnBrk="1" hangingPunct="1"/>
            <a:r>
              <a:rPr lang="en-US" altLang="en-US" dirty="0" smtClean="0"/>
              <a:t>Should You </a:t>
            </a:r>
            <a:r>
              <a:rPr lang="en-US" altLang="en-US" dirty="0"/>
              <a:t>F</a:t>
            </a:r>
            <a:r>
              <a:rPr lang="en-US" altLang="en-US" dirty="0" smtClean="0"/>
              <a:t>ile a Demand and Article 34 Amendments?</a:t>
            </a:r>
            <a:endParaRPr lang="en-GB" altLang="en-US" dirty="0" smtClean="0"/>
          </a:p>
        </p:txBody>
      </p:sp>
      <p:sp>
        <p:nvSpPr>
          <p:cNvPr id="32771" name="Content Placeholder 2"/>
          <p:cNvSpPr>
            <a:spLocks noGrp="1"/>
          </p:cNvSpPr>
          <p:nvPr>
            <p:ph idx="1"/>
          </p:nvPr>
        </p:nvSpPr>
        <p:spPr>
          <a:xfrm>
            <a:off x="585216" y="1507067"/>
            <a:ext cx="8451850" cy="4825999"/>
          </a:xfrm>
        </p:spPr>
        <p:txBody>
          <a:bodyPr/>
          <a:lstStyle/>
          <a:p>
            <a:pPr eaLnBrk="1" hangingPunct="1"/>
            <a:r>
              <a:rPr lang="en-US" altLang="en-US" dirty="0" smtClean="0"/>
              <a:t>Reasons to file a demand:</a:t>
            </a:r>
          </a:p>
          <a:p>
            <a:pPr lvl="1" eaLnBrk="1" hangingPunct="1"/>
            <a:r>
              <a:rPr lang="en-US" altLang="en-US" dirty="0" smtClean="0"/>
              <a:t>If you are seeking early grant, as grant may be quicker at an elected office (particularly where the elected office = IPEA) following a positive IPRP</a:t>
            </a:r>
          </a:p>
          <a:p>
            <a:pPr lvl="1" eaLnBrk="1" hangingPunct="1"/>
            <a:r>
              <a:rPr lang="en-US" altLang="en-US" dirty="0" smtClean="0"/>
              <a:t>You get a better view of your prospect for success before you have to pay for national phase entry</a:t>
            </a:r>
          </a:p>
          <a:p>
            <a:pPr lvl="1" eaLnBrk="1" hangingPunct="1"/>
            <a:r>
              <a:rPr lang="en-US" altLang="en-US" dirty="0" smtClean="0"/>
              <a:t>If you would like to centrally amend your IA to avoid having to file amended claims in each national/regional phase office</a:t>
            </a:r>
          </a:p>
          <a:p>
            <a:pPr lvl="2" eaLnBrk="1" hangingPunct="1"/>
            <a:r>
              <a:rPr lang="en-US" altLang="en-US" dirty="0" smtClean="0"/>
              <a:t>Some elected offices do not examine in depth, so the patent will likely grant in this form</a:t>
            </a:r>
          </a:p>
          <a:p>
            <a:pPr lvl="2" eaLnBrk="1" hangingPunct="1"/>
            <a:r>
              <a:rPr lang="en-US" altLang="en-US" dirty="0" smtClean="0"/>
              <a:t>Particularly beneficial if filing in a large number of countries</a:t>
            </a:r>
          </a:p>
          <a:p>
            <a:pPr lvl="1" eaLnBrk="1" hangingPunct="1"/>
            <a:r>
              <a:rPr lang="en-US" altLang="en-US" dirty="0" smtClean="0"/>
              <a:t>If you believe a “clean” IPRP will help in licensing or other exploitation of the invention</a:t>
            </a:r>
          </a:p>
          <a:p>
            <a:pPr lvl="1" eaLnBrk="1" hangingPunct="1"/>
            <a:r>
              <a:rPr lang="en-US" altLang="en-US" dirty="0" smtClean="0"/>
              <a:t>There may be fee reductions at the elected office=IPEA</a:t>
            </a:r>
          </a:p>
          <a:p>
            <a:pPr lvl="1" eaLnBrk="1" hangingPunct="1"/>
            <a:r>
              <a:rPr lang="en-US" altLang="en-US" dirty="0" smtClean="0"/>
              <a:t>Use of PPH to get accelerated prosecution in PPH member countries</a:t>
            </a:r>
          </a:p>
          <a:p>
            <a:pPr marL="1143000" lvl="2" indent="0" eaLnBrk="1" hangingPunct="1">
              <a:buNone/>
            </a:pPr>
            <a:endParaRPr lang="en-US" altLang="en-US" dirty="0" smtClean="0"/>
          </a:p>
        </p:txBody>
      </p:sp>
      <p:sp>
        <p:nvSpPr>
          <p:cNvPr id="28676" name="Slide Number Placeholder 3"/>
          <p:cNvSpPr>
            <a:spLocks noGrp="1"/>
          </p:cNvSpPr>
          <p:nvPr>
            <p:ph type="sldNum" sz="quarter" idx="4294967295"/>
          </p:nvPr>
        </p:nvSpPr>
        <p:spPr bwMode="auto">
          <a:xfrm>
            <a:off x="6650038" y="287338"/>
            <a:ext cx="2133600" cy="2159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endParaRPr lang="en-GB" altLang="en-US" dirty="0" smtClean="0"/>
          </a:p>
        </p:txBody>
      </p:sp>
    </p:spTree>
    <p:extLst>
      <p:ext uri="{BB962C8B-B14F-4D97-AF65-F5344CB8AC3E}">
        <p14:creationId xmlns:p14="http://schemas.microsoft.com/office/powerpoint/2010/main" val="1066676832"/>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28134"/>
            <a:ext cx="7618539" cy="795866"/>
          </a:xfrm>
        </p:spPr>
        <p:txBody>
          <a:bodyPr/>
          <a:lstStyle/>
          <a:p>
            <a:r>
              <a:rPr lang="en-US" dirty="0" smtClean="0"/>
              <a:t>Should You File a Demand and Article 34 Amendments? – The US Case</a:t>
            </a:r>
            <a:endParaRPr lang="en-US" dirty="0"/>
          </a:p>
        </p:txBody>
      </p:sp>
      <p:sp>
        <p:nvSpPr>
          <p:cNvPr id="3" name="Content Placeholder 2"/>
          <p:cNvSpPr>
            <a:spLocks noGrp="1"/>
          </p:cNvSpPr>
          <p:nvPr>
            <p:ph idx="1"/>
          </p:nvPr>
        </p:nvSpPr>
        <p:spPr>
          <a:xfrm>
            <a:off x="585216" y="1557867"/>
            <a:ext cx="8451850" cy="3437465"/>
          </a:xfrm>
        </p:spPr>
        <p:txBody>
          <a:bodyPr/>
          <a:lstStyle/>
          <a:p>
            <a:r>
              <a:rPr lang="en-US" altLang="en-US" dirty="0"/>
              <a:t>If you are going to enter the </a:t>
            </a:r>
            <a:r>
              <a:rPr lang="en-US" altLang="en-US" dirty="0" smtClean="0"/>
              <a:t>national stage </a:t>
            </a:r>
            <a:r>
              <a:rPr lang="en-US" altLang="en-US" dirty="0"/>
              <a:t>in US and think you can get a “clean” IPRP prepared by the IPEA/</a:t>
            </a:r>
            <a:r>
              <a:rPr lang="en-US" altLang="en-US" dirty="0" smtClean="0"/>
              <a:t>US:</a:t>
            </a:r>
          </a:p>
          <a:p>
            <a:pPr lvl="1"/>
            <a:r>
              <a:rPr lang="en-US" altLang="en-US" dirty="0" smtClean="0"/>
              <a:t>Your application </a:t>
            </a:r>
            <a:r>
              <a:rPr lang="en-US" altLang="en-US" dirty="0"/>
              <a:t>will be “taken out of order” under the provisions of 37 CFR </a:t>
            </a:r>
            <a:r>
              <a:rPr lang="en-US" altLang="en-US" dirty="0" smtClean="0"/>
              <a:t>1.496 </a:t>
            </a:r>
          </a:p>
          <a:p>
            <a:pPr lvl="1"/>
            <a:r>
              <a:rPr lang="en-US" altLang="en-US" dirty="0" smtClean="0"/>
              <a:t>Search </a:t>
            </a:r>
            <a:r>
              <a:rPr lang="en-US" altLang="en-US" dirty="0"/>
              <a:t>and examination fees will be $</a:t>
            </a:r>
            <a:r>
              <a:rPr lang="en-US" altLang="en-US" dirty="0" smtClean="0"/>
              <a:t>0  </a:t>
            </a:r>
          </a:p>
          <a:p>
            <a:pPr lvl="2"/>
            <a:r>
              <a:rPr lang="en-US" altLang="en-US" dirty="0" smtClean="0"/>
              <a:t>If </a:t>
            </a:r>
            <a:r>
              <a:rPr lang="en-US" altLang="en-US" dirty="0"/>
              <a:t>only some claims get a “clean” IPRP, you can cancel the other claims in a preliminary </a:t>
            </a:r>
            <a:r>
              <a:rPr lang="en-US" altLang="en-US" dirty="0" smtClean="0"/>
              <a:t>amendment  </a:t>
            </a:r>
          </a:p>
          <a:p>
            <a:pPr lvl="3"/>
            <a:r>
              <a:rPr lang="en-US" altLang="en-US" dirty="0" smtClean="0"/>
              <a:t>Note </a:t>
            </a:r>
            <a:r>
              <a:rPr lang="en-US" altLang="en-US" dirty="0"/>
              <a:t>that this also applies to a “clean” written opinion issued by the ISA/’US</a:t>
            </a:r>
          </a:p>
          <a:p>
            <a:endParaRPr lang="en-US" dirty="0"/>
          </a:p>
        </p:txBody>
      </p:sp>
    </p:spTree>
    <p:extLst>
      <p:ext uri="{BB962C8B-B14F-4D97-AF65-F5344CB8AC3E}">
        <p14:creationId xmlns:p14="http://schemas.microsoft.com/office/powerpoint/2010/main" val="264608381"/>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921957" y="762000"/>
            <a:ext cx="7618539" cy="864553"/>
          </a:xfrm>
        </p:spPr>
        <p:txBody>
          <a:bodyPr/>
          <a:lstStyle/>
          <a:p>
            <a:pPr eaLnBrk="1" hangingPunct="1"/>
            <a:r>
              <a:rPr lang="en-GB" altLang="en-US" dirty="0" smtClean="0"/>
              <a:t>Should You File a Demand and Article 34 Amendments? – The EP Case</a:t>
            </a:r>
          </a:p>
        </p:txBody>
      </p:sp>
      <p:sp>
        <p:nvSpPr>
          <p:cNvPr id="34819" name="Content Placeholder 2"/>
          <p:cNvSpPr>
            <a:spLocks noGrp="1"/>
          </p:cNvSpPr>
          <p:nvPr>
            <p:ph idx="1"/>
          </p:nvPr>
        </p:nvSpPr>
        <p:spPr>
          <a:xfrm>
            <a:off x="585216" y="1642533"/>
            <a:ext cx="8451850" cy="3030813"/>
          </a:xfrm>
        </p:spPr>
        <p:txBody>
          <a:bodyPr/>
          <a:lstStyle/>
          <a:p>
            <a:pPr eaLnBrk="1" hangingPunct="1"/>
            <a:r>
              <a:rPr lang="en-US" altLang="en-US" dirty="0" smtClean="0"/>
              <a:t>If the ISA was ISA/EP, and you plans later to enter the EP regional phase</a:t>
            </a:r>
          </a:p>
          <a:p>
            <a:pPr lvl="1"/>
            <a:r>
              <a:rPr lang="en-US" altLang="en-US" dirty="0"/>
              <a:t>I</a:t>
            </a:r>
            <a:r>
              <a:rPr lang="en-US" altLang="en-US" dirty="0" smtClean="0"/>
              <a:t>t may be smart to file a Demand and Article 34 amendments with IPEA/EP, with the goal of getting patentable claims</a:t>
            </a:r>
          </a:p>
          <a:p>
            <a:pPr lvl="1"/>
            <a:r>
              <a:rPr lang="en-US" altLang="en-US" dirty="0" smtClean="0"/>
              <a:t>EP regional phase should then proceed smoothly with a quick grant</a:t>
            </a:r>
          </a:p>
          <a:p>
            <a:pPr lvl="1"/>
            <a:r>
              <a:rPr lang="en-US" altLang="en-US" dirty="0" smtClean="0"/>
              <a:t>PPH can be used in other countries, many of which give deference to the EPO’s positive opinion</a:t>
            </a:r>
          </a:p>
          <a:p>
            <a:pPr eaLnBrk="1" hangingPunct="1"/>
            <a:endParaRPr lang="en-GB" altLang="en-US" dirty="0" smtClean="0"/>
          </a:p>
        </p:txBody>
      </p:sp>
    </p:spTree>
    <p:extLst>
      <p:ext uri="{BB962C8B-B14F-4D97-AF65-F5344CB8AC3E}">
        <p14:creationId xmlns:p14="http://schemas.microsoft.com/office/powerpoint/2010/main" val="27960333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921957" y="795868"/>
            <a:ext cx="7618539" cy="830686"/>
          </a:xfrm>
        </p:spPr>
        <p:txBody>
          <a:bodyPr/>
          <a:lstStyle/>
          <a:p>
            <a:pPr eaLnBrk="1" hangingPunct="1"/>
            <a:r>
              <a:rPr lang="en-US" altLang="en-US" dirty="0" smtClean="0"/>
              <a:t>Should You </a:t>
            </a:r>
            <a:r>
              <a:rPr lang="en-US" altLang="en-US" dirty="0"/>
              <a:t>F</a:t>
            </a:r>
            <a:r>
              <a:rPr lang="en-US" altLang="en-US" dirty="0" smtClean="0"/>
              <a:t>ile a Demand and Article 34 Amendments?</a:t>
            </a:r>
            <a:endParaRPr lang="en-GB" altLang="en-US" dirty="0" smtClean="0"/>
          </a:p>
        </p:txBody>
      </p:sp>
      <p:sp>
        <p:nvSpPr>
          <p:cNvPr id="33795" name="Content Placeholder 2"/>
          <p:cNvSpPr>
            <a:spLocks noGrp="1"/>
          </p:cNvSpPr>
          <p:nvPr>
            <p:ph idx="1"/>
          </p:nvPr>
        </p:nvSpPr>
        <p:spPr>
          <a:xfrm>
            <a:off x="585216" y="1676400"/>
            <a:ext cx="8451850" cy="2996946"/>
          </a:xfrm>
        </p:spPr>
        <p:txBody>
          <a:bodyPr/>
          <a:lstStyle/>
          <a:p>
            <a:pPr eaLnBrk="1" hangingPunct="1"/>
            <a:r>
              <a:rPr lang="en-US" altLang="en-US" dirty="0" smtClean="0"/>
              <a:t>Reasons not to file a demand:</a:t>
            </a:r>
          </a:p>
          <a:p>
            <a:pPr lvl="1" eaLnBrk="1" hangingPunct="1"/>
            <a:r>
              <a:rPr lang="en-US" altLang="en-US" dirty="0" smtClean="0"/>
              <a:t>Increased costs, and costs brought forward</a:t>
            </a:r>
          </a:p>
          <a:p>
            <a:pPr lvl="1" eaLnBrk="1" hangingPunct="1"/>
            <a:r>
              <a:rPr lang="en-US" altLang="en-US" dirty="0" smtClean="0"/>
              <a:t>Many elected offices do not follow the IPRP and will examine independently</a:t>
            </a:r>
          </a:p>
          <a:p>
            <a:pPr lvl="1" eaLnBrk="1" hangingPunct="1"/>
            <a:r>
              <a:rPr lang="en-US" altLang="en-US" dirty="0" smtClean="0"/>
              <a:t>Amendments that suit the IPEA may not be necessary/desirable in another elected office</a:t>
            </a:r>
          </a:p>
          <a:p>
            <a:pPr eaLnBrk="1" hangingPunct="1"/>
            <a:r>
              <a:rPr lang="en-US" altLang="en-US" dirty="0" smtClean="0"/>
              <a:t>A demand is not filed in the majority of PCT applications</a:t>
            </a:r>
          </a:p>
          <a:p>
            <a:pPr eaLnBrk="1" hangingPunct="1"/>
            <a:endParaRPr lang="en-GB" altLang="en-US" dirty="0" smtClean="0"/>
          </a:p>
        </p:txBody>
      </p:sp>
    </p:spTree>
    <p:extLst>
      <p:ext uri="{BB962C8B-B14F-4D97-AF65-F5344CB8AC3E}">
        <p14:creationId xmlns:p14="http://schemas.microsoft.com/office/powerpoint/2010/main" val="1256036812"/>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78934"/>
            <a:ext cx="7618539" cy="558799"/>
          </a:xfrm>
        </p:spPr>
        <p:txBody>
          <a:bodyPr/>
          <a:lstStyle/>
          <a:p>
            <a:r>
              <a:rPr lang="en-US" dirty="0" smtClean="0"/>
              <a:t>Submitting Informal Comments – An Alternative </a:t>
            </a:r>
            <a:endParaRPr lang="en-US" dirty="0"/>
          </a:p>
        </p:txBody>
      </p:sp>
      <p:sp>
        <p:nvSpPr>
          <p:cNvPr id="3" name="Content Placeholder 2"/>
          <p:cNvSpPr>
            <a:spLocks noGrp="1"/>
          </p:cNvSpPr>
          <p:nvPr>
            <p:ph idx="1"/>
          </p:nvPr>
        </p:nvSpPr>
        <p:spPr>
          <a:xfrm>
            <a:off x="585216" y="1151467"/>
            <a:ext cx="8451850" cy="4944533"/>
          </a:xfrm>
        </p:spPr>
        <p:txBody>
          <a:bodyPr/>
          <a:lstStyle/>
          <a:p>
            <a:r>
              <a:rPr lang="en-US" dirty="0" smtClean="0"/>
              <a:t>You can submit informal comments to the International Bureau in response to the WOISA</a:t>
            </a:r>
          </a:p>
          <a:p>
            <a:pPr lvl="1"/>
            <a:r>
              <a:rPr lang="en-US" dirty="0" smtClean="0"/>
              <a:t>An alternative if you want to rebut the WOISA in the international phase but don’t want to request IPEA</a:t>
            </a:r>
          </a:p>
          <a:p>
            <a:pPr lvl="1"/>
            <a:r>
              <a:rPr lang="en-US" dirty="0" smtClean="0"/>
              <a:t>There is no maximum word count</a:t>
            </a:r>
          </a:p>
          <a:p>
            <a:pPr lvl="1"/>
            <a:r>
              <a:rPr lang="en-US" dirty="0" smtClean="0"/>
              <a:t>They must be clearly identified as informal comments</a:t>
            </a:r>
          </a:p>
          <a:p>
            <a:pPr lvl="1"/>
            <a:r>
              <a:rPr lang="en-US" dirty="0" smtClean="0"/>
              <a:t>They are made publicly available on PATENTSCOPE as from the date of international publication</a:t>
            </a:r>
          </a:p>
          <a:p>
            <a:pPr lvl="1"/>
            <a:r>
              <a:rPr lang="en-US" dirty="0" smtClean="0"/>
              <a:t>They should be submitted before the expiration of 28 months from the priority date so that they will be available to designated offices upon entry into national phase</a:t>
            </a:r>
          </a:p>
          <a:p>
            <a:pPr lvl="2"/>
            <a:r>
              <a:rPr lang="en-US" dirty="0" smtClean="0"/>
              <a:t>Informal comments submitted after 30 months will not be transmitted to designated offices but only kept in the file at the IB</a:t>
            </a:r>
          </a:p>
          <a:p>
            <a:pPr lvl="1"/>
            <a:r>
              <a:rPr lang="en-US" dirty="0" smtClean="0"/>
              <a:t>They can be filed in any language</a:t>
            </a:r>
            <a:endParaRPr lang="en-US" dirty="0"/>
          </a:p>
        </p:txBody>
      </p:sp>
      <p:sp>
        <p:nvSpPr>
          <p:cNvPr id="5" name="Slide Number Placeholder 4"/>
          <p:cNvSpPr>
            <a:spLocks noGrp="1"/>
          </p:cNvSpPr>
          <p:nvPr>
            <p:ph type="sldNum" sz="quarter" idx="11"/>
          </p:nvPr>
        </p:nvSpPr>
        <p:spPr/>
        <p:txBody>
          <a:bodyPr/>
          <a:lstStyle/>
          <a:p>
            <a:pPr>
              <a:defRPr/>
            </a:pPr>
            <a:endParaRPr lang="en-US" dirty="0"/>
          </a:p>
        </p:txBody>
      </p:sp>
    </p:spTree>
    <p:extLst>
      <p:ext uri="{BB962C8B-B14F-4D97-AF65-F5344CB8AC3E}">
        <p14:creationId xmlns:p14="http://schemas.microsoft.com/office/powerpoint/2010/main" val="2179684452"/>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1031875"/>
            <a:ext cx="8229600" cy="620713"/>
          </a:xfrm>
        </p:spPr>
        <p:txBody>
          <a:bodyPr/>
          <a:lstStyle/>
          <a:p>
            <a:pPr eaLnBrk="1" hangingPunct="1"/>
            <a:r>
              <a:rPr lang="en-US" smtClean="0"/>
              <a:t>Questions?</a:t>
            </a:r>
          </a:p>
        </p:txBody>
      </p:sp>
      <p:sp>
        <p:nvSpPr>
          <p:cNvPr id="3" name="Text Placeholder 2"/>
          <p:cNvSpPr>
            <a:spLocks noGrp="1"/>
          </p:cNvSpPr>
          <p:nvPr>
            <p:ph type="body" sz="quarter" idx="17"/>
          </p:nvPr>
        </p:nvSpPr>
        <p:spPr>
          <a:xfrm>
            <a:off x="1577975" y="5418138"/>
            <a:ext cx="6465358" cy="914400"/>
          </a:xfrm>
        </p:spPr>
        <p:txBody>
          <a:bodyPr/>
          <a:lstStyle/>
          <a:p>
            <a:pPr eaLnBrk="1" hangingPunct="1">
              <a:defRPr/>
            </a:pPr>
            <a:r>
              <a:rPr lang="en-US" dirty="0" smtClean="0"/>
              <a:t>Jay Erstling |  612-349-5771  | </a:t>
            </a:r>
            <a:r>
              <a:rPr lang="en-US" dirty="0" err="1" smtClean="0"/>
              <a:t>erstling@ptslaw.com</a:t>
            </a:r>
            <a:endParaRPr lang="en-US" dirty="0"/>
          </a:p>
        </p:txBody>
      </p:sp>
      <p:sp>
        <p:nvSpPr>
          <p:cNvPr id="6148" name="Date Placeholder 3"/>
          <p:cNvSpPr>
            <a:spLocks noGrp="1"/>
          </p:cNvSpPr>
          <p:nvPr>
            <p:ph type="dt" sz="quarter" idx="18"/>
          </p:nvPr>
        </p:nvSpPr>
        <p:spPr>
          <a:noFill/>
        </p:spPr>
        <p:txBody>
          <a:bodyPr/>
          <a:lstStyle/>
          <a:p>
            <a:endParaRPr lang="en-US" dirty="0" smtClean="0"/>
          </a:p>
        </p:txBody>
      </p:sp>
      <p:sp>
        <p:nvSpPr>
          <p:cNvPr id="6149" name="Slide Number Placeholder 4"/>
          <p:cNvSpPr>
            <a:spLocks noGrp="1"/>
          </p:cNvSpPr>
          <p:nvPr>
            <p:ph type="sldNum" sz="quarter" idx="19"/>
          </p:nvPr>
        </p:nvSpPr>
        <p:spPr>
          <a:noFill/>
        </p:spPr>
        <p:txBody>
          <a:bodyPr/>
          <a:lstStyle/>
          <a:p>
            <a:endParaRPr lang="en-US" dirty="0" smtClean="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Firm_Template_Landscap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TSC Firm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TSC Firm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TSC Firm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TSC Firm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TSC Firm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TSC Firm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TSC Firm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TSC Firm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TSC Firm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TSC Firm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TSC Firm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TSC Firm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EFD4DE19EF4274CA793E6F0F8B38C72" ma:contentTypeVersion="0" ma:contentTypeDescription="Create a new document." ma:contentTypeScope="" ma:versionID="7767f56a7d8b50a175f5d647f2173aea">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7A966E-6651-41F0-819A-9F20AD7106FA}">
  <ds:schemaRefs>
    <ds:schemaRef ds:uri="http://schemas.microsoft.com/office/2006/metadata/properties"/>
  </ds:schemaRefs>
</ds:datastoreItem>
</file>

<file path=customXml/itemProps2.xml><?xml version="1.0" encoding="utf-8"?>
<ds:datastoreItem xmlns:ds="http://schemas.openxmlformats.org/officeDocument/2006/customXml" ds:itemID="{27CE82B0-2263-4AD1-8198-AEAB0083DCF6}">
  <ds:schemaRefs>
    <ds:schemaRef ds:uri="http://schemas.microsoft.com/sharepoint/v3/contenttype/forms"/>
  </ds:schemaRefs>
</ds:datastoreItem>
</file>

<file path=customXml/itemProps3.xml><?xml version="1.0" encoding="utf-8"?>
<ds:datastoreItem xmlns:ds="http://schemas.openxmlformats.org/officeDocument/2006/customXml" ds:itemID="{1B39637E-C422-42AC-91C4-258375B523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Firm_Template_Landscape</Template>
  <TotalTime>368</TotalTime>
  <Words>1923</Words>
  <Application>Microsoft Macintosh PowerPoint</Application>
  <PresentationFormat>On-screen Show (4:3)</PresentationFormat>
  <Paragraphs>156</Paragraphs>
  <Slides>24</Slides>
  <Notes>7</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Firm_Template_Landscape</vt:lpstr>
      <vt:lpstr>Article 19 and Article 34 Amendments</vt:lpstr>
      <vt:lpstr>Article 19 &amp;  Article 34</vt:lpstr>
      <vt:lpstr>Article 19</vt:lpstr>
      <vt:lpstr>Article 19 – Amendment of the Claims before the International Bureau</vt:lpstr>
      <vt:lpstr>Docketing Article 19 Amendment Deadline</vt:lpstr>
      <vt:lpstr>Where to File an Art. 19 Amendment?</vt:lpstr>
      <vt:lpstr>What Does Article 19 Allow?</vt:lpstr>
      <vt:lpstr>What Does Article 19 Allow?</vt:lpstr>
      <vt:lpstr>Effect of Article 19 Amendments</vt:lpstr>
      <vt:lpstr>Should You File an Article 19 Amendment? </vt:lpstr>
      <vt:lpstr>Should You File an Article 19 Amendment?</vt:lpstr>
      <vt:lpstr>Article 34</vt:lpstr>
      <vt:lpstr>Article 34 – Procedure before the International Preliminary Examining Authority</vt:lpstr>
      <vt:lpstr>Docketing the Demand and Article 34 Amendment Deadline</vt:lpstr>
      <vt:lpstr>Where to File?</vt:lpstr>
      <vt:lpstr>What Does Article 34 Allow?</vt:lpstr>
      <vt:lpstr>What Does Article 34 Allow?</vt:lpstr>
      <vt:lpstr>Effect of Filing a Demand and Article 34 Amendments</vt:lpstr>
      <vt:lpstr>Should You File a Demand and Article 34 Amendments?</vt:lpstr>
      <vt:lpstr>Should You File a Demand and Article 34 Amendments? – The US Case</vt:lpstr>
      <vt:lpstr>Should You File a Demand and Article 34 Amendments? – The EP Case</vt:lpstr>
      <vt:lpstr>Should You File a Demand and Article 34 Amendments?</vt:lpstr>
      <vt:lpstr>Submitting Informal Comments – An Alternative </vt:lpstr>
      <vt:lpstr>Questions?</vt:lpstr>
    </vt:vector>
  </TitlesOfParts>
  <Company>Patterson Thuente Christensen Pedersen, P.A.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erstlj</dc:creator>
  <cp:lastModifiedBy>Jay Erstling</cp:lastModifiedBy>
  <cp:revision>50</cp:revision>
  <cp:lastPrinted>2016-07-04T03:23:08Z</cp:lastPrinted>
  <dcterms:created xsi:type="dcterms:W3CDTF">2016-06-17T18:59:05Z</dcterms:created>
  <dcterms:modified xsi:type="dcterms:W3CDTF">2016-07-04T03:32:50Z</dcterms:modified>
</cp:coreProperties>
</file>