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5"/>
  </p:notesMasterIdLst>
  <p:sldIdLst>
    <p:sldId id="263" r:id="rId5"/>
    <p:sldId id="289" r:id="rId6"/>
    <p:sldId id="291" r:id="rId7"/>
    <p:sldId id="292" r:id="rId8"/>
    <p:sldId id="294" r:id="rId9"/>
    <p:sldId id="297" r:id="rId10"/>
    <p:sldId id="298" r:id="rId11"/>
    <p:sldId id="299" r:id="rId12"/>
    <p:sldId id="301" r:id="rId13"/>
    <p:sldId id="303" r:id="rId14"/>
    <p:sldId id="305" r:id="rId15"/>
    <p:sldId id="306" r:id="rId16"/>
    <p:sldId id="308" r:id="rId17"/>
    <p:sldId id="309" r:id="rId18"/>
    <p:sldId id="310" r:id="rId19"/>
    <p:sldId id="311" r:id="rId20"/>
    <p:sldId id="312" r:id="rId21"/>
    <p:sldId id="316" r:id="rId22"/>
    <p:sldId id="318" r:id="rId23"/>
    <p:sldId id="331" r:id="rId24"/>
    <p:sldId id="326" r:id="rId25"/>
    <p:sldId id="328" r:id="rId26"/>
    <p:sldId id="329" r:id="rId27"/>
    <p:sldId id="323" r:id="rId28"/>
    <p:sldId id="333" r:id="rId29"/>
    <p:sldId id="334" r:id="rId30"/>
    <p:sldId id="327" r:id="rId31"/>
    <p:sldId id="335" r:id="rId32"/>
    <p:sldId id="337" r:id="rId33"/>
    <p:sldId id="287"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4C12"/>
    <a:srgbClr val="E87D1E"/>
    <a:srgbClr val="8D908D"/>
    <a:srgbClr val="EA6E15"/>
    <a:srgbClr val="996633"/>
    <a:srgbClr val="FFFF66"/>
    <a:srgbClr val="D86016"/>
    <a:srgbClr val="D96E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1960" y="-1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notesMaster" Target="notesMasters/notesMaster1.xml"/><Relationship Id="rId36" Type="http://schemas.openxmlformats.org/officeDocument/2006/relationships/printerSettings" Target="printerSettings/printerSettings1.bin"/><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42EFED26-50CD-4389-AD52-8E6F7C6074B7}" type="slidenum">
              <a:rPr lang="en-US"/>
              <a:pPr>
                <a:defRPr/>
              </a:pPr>
              <a:t>‹#›</a:t>
            </a:fld>
            <a:endParaRPr lang="en-US"/>
          </a:p>
        </p:txBody>
      </p:sp>
    </p:spTree>
    <p:extLst>
      <p:ext uri="{BB962C8B-B14F-4D97-AF65-F5344CB8AC3E}">
        <p14:creationId xmlns:p14="http://schemas.microsoft.com/office/powerpoint/2010/main" val="38536352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86F971FB-458D-4F49-A9F4-7910243ABCC5}" type="slidenum">
              <a:rPr lang="en-US" altLang="en-US" smtClean="0">
                <a:latin typeface="Calibri" pitchFamily="34" charset="0"/>
              </a:rPr>
              <a:pPr fontAlgn="base">
                <a:spcBef>
                  <a:spcPct val="0"/>
                </a:spcBef>
                <a:spcAft>
                  <a:spcPct val="0"/>
                </a:spcAft>
                <a:defRPr/>
              </a:pPr>
              <a:t>5</a:t>
            </a:fld>
            <a:endParaRPr lang="en-US" altLang="en-US" smtClean="0">
              <a:latin typeface="Calibri" pitchFamily="34" charset="0"/>
            </a:endParaRPr>
          </a:p>
        </p:txBody>
      </p:sp>
      <p:sp>
        <p:nvSpPr>
          <p:cNvPr id="37891"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37892"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763A3002-1324-4741-9ADA-48B2BBE2C407}" type="slidenum">
              <a:rPr lang="en-US" altLang="en-US" smtClean="0">
                <a:latin typeface="Calibri" pitchFamily="34" charset="0"/>
              </a:rPr>
              <a:pPr fontAlgn="base">
                <a:spcBef>
                  <a:spcPct val="0"/>
                </a:spcBef>
                <a:spcAft>
                  <a:spcPct val="0"/>
                </a:spcAft>
                <a:defRPr/>
              </a:pPr>
              <a:t>6</a:t>
            </a:fld>
            <a:endParaRPr lang="en-US" altLang="en-US" smtClean="0">
              <a:latin typeface="Calibri" pitchFamily="34" charset="0"/>
            </a:endParaRPr>
          </a:p>
        </p:txBody>
      </p:sp>
      <p:sp>
        <p:nvSpPr>
          <p:cNvPr id="38915"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38916"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C6D60A51-470D-44C2-B255-9113CD889092}" type="slidenum">
              <a:rPr lang="en-US" altLang="en-US" smtClean="0">
                <a:latin typeface="Calibri" pitchFamily="34" charset="0"/>
              </a:rPr>
              <a:pPr fontAlgn="base">
                <a:spcBef>
                  <a:spcPct val="0"/>
                </a:spcBef>
                <a:spcAft>
                  <a:spcPct val="0"/>
                </a:spcAft>
                <a:defRPr/>
              </a:pPr>
              <a:t>7</a:t>
            </a:fld>
            <a:endParaRPr lang="en-US" altLang="en-US" smtClean="0">
              <a:latin typeface="Calibri" pitchFamily="34" charset="0"/>
            </a:endParaRPr>
          </a:p>
        </p:txBody>
      </p:sp>
      <p:sp>
        <p:nvSpPr>
          <p:cNvPr id="39939"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39940"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F1436642-BF73-4F54-924F-FB99D3573ECE}" type="slidenum">
              <a:rPr lang="en-US" altLang="en-US" smtClean="0">
                <a:latin typeface="Calibri" pitchFamily="34" charset="0"/>
              </a:rPr>
              <a:pPr fontAlgn="base">
                <a:spcBef>
                  <a:spcPct val="0"/>
                </a:spcBef>
                <a:spcAft>
                  <a:spcPct val="0"/>
                </a:spcAft>
                <a:defRPr/>
              </a:pPr>
              <a:t>9</a:t>
            </a:fld>
            <a:endParaRPr lang="en-US" altLang="en-US" smtClean="0">
              <a:latin typeface="Calibri" pitchFamily="34" charset="0"/>
            </a:endParaRPr>
          </a:p>
        </p:txBody>
      </p:sp>
      <p:sp>
        <p:nvSpPr>
          <p:cNvPr id="40963"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0964"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
        <p:nvSpPr>
          <p:cNvPr id="40965" name="Text Box 3"/>
          <p:cNvSpPr txBox="1">
            <a:spLocks noChangeArrowheads="1"/>
          </p:cNvSpPr>
          <p:nvPr/>
        </p:nvSpPr>
        <p:spPr bwMode="auto">
          <a:xfrm>
            <a:off x="3883025" y="8685213"/>
            <a:ext cx="2971800" cy="457200"/>
          </a:xfrm>
          <a:prstGeom prst="rect">
            <a:avLst/>
          </a:prstGeom>
          <a:noFill/>
          <a:ln w="9525">
            <a:noFill/>
            <a:round/>
            <a:headEnd/>
            <a:tailEnd/>
          </a:ln>
          <a:effectLst/>
        </p:spPr>
        <p:txBody>
          <a:bodyPr lIns="91504" tIns="45564" rIns="91504" bIns="45564"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77E91B0B-7AFF-4AE5-8883-1368D5E53D9C}" type="slidenum">
              <a:rPr lang="en-US" altLang="en-US" sz="1200">
                <a:solidFill>
                  <a:srgbClr val="000000"/>
                </a:solidFill>
                <a:ea typeface="ＭＳ Ｐゴシック" pitchFamily="34" charset="-128"/>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9</a:t>
            </a:fld>
            <a:endParaRPr lang="en-US" altLang="en-US" sz="1200">
              <a:solidFill>
                <a:srgbClr val="000000"/>
              </a:solidFill>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AC2603D9-2DE3-4FAA-8AA4-BCA7708F6ADA}" type="slidenum">
              <a:rPr lang="en-US" altLang="en-US" smtClean="0">
                <a:latin typeface="Calibri" pitchFamily="34" charset="0"/>
              </a:rPr>
              <a:pPr fontAlgn="base">
                <a:spcBef>
                  <a:spcPct val="0"/>
                </a:spcBef>
                <a:spcAft>
                  <a:spcPct val="0"/>
                </a:spcAft>
                <a:defRPr/>
              </a:pPr>
              <a:t>10</a:t>
            </a:fld>
            <a:endParaRPr lang="en-US" altLang="en-US" smtClean="0">
              <a:latin typeface="Calibri" pitchFamily="34" charset="0"/>
            </a:endParaRPr>
          </a:p>
        </p:txBody>
      </p:sp>
      <p:sp>
        <p:nvSpPr>
          <p:cNvPr id="41987"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1988"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7D6F4F19-3ABC-4523-A8CC-0493BDB1F234}" type="slidenum">
              <a:rPr lang="en-US" altLang="en-US" smtClean="0">
                <a:latin typeface="Calibri" pitchFamily="34" charset="0"/>
              </a:rPr>
              <a:pPr fontAlgn="base">
                <a:spcBef>
                  <a:spcPct val="0"/>
                </a:spcBef>
                <a:spcAft>
                  <a:spcPct val="0"/>
                </a:spcAft>
                <a:defRPr/>
              </a:pPr>
              <a:t>13</a:t>
            </a:fld>
            <a:endParaRPr lang="en-US" altLang="en-US" smtClean="0">
              <a:latin typeface="Calibri" pitchFamily="34" charset="0"/>
            </a:endParaRPr>
          </a:p>
        </p:txBody>
      </p:sp>
      <p:sp>
        <p:nvSpPr>
          <p:cNvPr id="44035"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4036"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9640C99D-FFD3-4480-836B-C71D98885A84}" type="slidenum">
              <a:rPr lang="en-US" altLang="en-US" smtClean="0">
                <a:latin typeface="Calibri" pitchFamily="34" charset="0"/>
              </a:rPr>
              <a:pPr fontAlgn="base">
                <a:spcBef>
                  <a:spcPct val="0"/>
                </a:spcBef>
                <a:spcAft>
                  <a:spcPct val="0"/>
                </a:spcAft>
                <a:defRPr/>
              </a:pPr>
              <a:t>18</a:t>
            </a:fld>
            <a:endParaRPr lang="en-US" altLang="en-US" smtClean="0">
              <a:latin typeface="Calibri" pitchFamily="34" charset="0"/>
            </a:endParaRPr>
          </a:p>
        </p:txBody>
      </p:sp>
      <p:sp>
        <p:nvSpPr>
          <p:cNvPr id="45059"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5060"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D4386D6A-1A23-4DB2-97CF-6CE2A6EFCD30}" type="slidenum">
              <a:rPr lang="en-US" altLang="en-US" smtClean="0">
                <a:latin typeface="Calibri" pitchFamily="34" charset="0"/>
              </a:rPr>
              <a:pPr fontAlgn="base">
                <a:spcBef>
                  <a:spcPct val="0"/>
                </a:spcBef>
                <a:spcAft>
                  <a:spcPct val="0"/>
                </a:spcAft>
                <a:defRPr/>
              </a:pPr>
              <a:t>19</a:t>
            </a:fld>
            <a:endParaRPr lang="en-US" altLang="en-US" smtClean="0">
              <a:latin typeface="Calibri" pitchFamily="34" charset="0"/>
            </a:endParaRPr>
          </a:p>
        </p:txBody>
      </p:sp>
      <p:sp>
        <p:nvSpPr>
          <p:cNvPr id="46083"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6084"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
        <p:nvSpPr>
          <p:cNvPr id="46085" name="Text Box 3"/>
          <p:cNvSpPr txBox="1">
            <a:spLocks noChangeArrowheads="1"/>
          </p:cNvSpPr>
          <p:nvPr/>
        </p:nvSpPr>
        <p:spPr bwMode="auto">
          <a:xfrm>
            <a:off x="3883025" y="8685213"/>
            <a:ext cx="2971800" cy="457200"/>
          </a:xfrm>
          <a:prstGeom prst="rect">
            <a:avLst/>
          </a:prstGeom>
          <a:noFill/>
          <a:ln w="9525">
            <a:noFill/>
            <a:round/>
            <a:headEnd/>
            <a:tailEnd/>
          </a:ln>
          <a:effectLst/>
        </p:spPr>
        <p:txBody>
          <a:bodyPr lIns="91504" tIns="45564" rIns="91504" bIns="45564"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89A122DF-905C-4252-8F4A-85A4DD588814}" type="slidenum">
              <a:rPr lang="en-US" altLang="en-US" sz="1200">
                <a:solidFill>
                  <a:srgbClr val="000000"/>
                </a:solidFill>
                <a:ea typeface="ＭＳ Ｐゴシック" pitchFamily="34" charset="-128"/>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19</a:t>
            </a:fld>
            <a:endParaRPr lang="en-US" altLang="en-US" sz="1200">
              <a:solidFill>
                <a:srgbClr val="000000"/>
              </a:solidFill>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ABB7B657-287F-492C-92F1-F97031F42332}" type="slidenum">
              <a:rPr lang="en-US" altLang="en-US" smtClean="0">
                <a:latin typeface="Calibri" pitchFamily="34" charset="0"/>
              </a:rPr>
              <a:pPr fontAlgn="base">
                <a:spcBef>
                  <a:spcPct val="0"/>
                </a:spcBef>
                <a:spcAft>
                  <a:spcPct val="0"/>
                </a:spcAft>
                <a:defRPr/>
              </a:pPr>
              <a:t>20</a:t>
            </a:fld>
            <a:endParaRPr lang="en-US" altLang="en-US" smtClean="0">
              <a:latin typeface="Calibri" pitchFamily="34" charset="0"/>
            </a:endParaRPr>
          </a:p>
        </p:txBody>
      </p:sp>
      <p:sp>
        <p:nvSpPr>
          <p:cNvPr id="49155"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9156"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FD73918B-6294-4395-884A-4B619A776579}" type="slidenum">
              <a:rPr lang="en-US" altLang="en-US" smtClean="0">
                <a:latin typeface="Calibri" pitchFamily="34" charset="0"/>
              </a:rPr>
              <a:pPr fontAlgn="base">
                <a:spcBef>
                  <a:spcPct val="0"/>
                </a:spcBef>
                <a:spcAft>
                  <a:spcPct val="0"/>
                </a:spcAft>
                <a:defRPr/>
              </a:pPr>
              <a:t>24</a:t>
            </a:fld>
            <a:endParaRPr lang="en-US" altLang="en-US" smtClean="0">
              <a:latin typeface="Calibri" pitchFamily="34" charset="0"/>
            </a:endParaRPr>
          </a:p>
        </p:txBody>
      </p:sp>
      <p:sp>
        <p:nvSpPr>
          <p:cNvPr id="48131"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48132"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404D3FBC-3280-40D3-99E7-90692F60D692}" type="slidenum">
              <a:rPr lang="en-US" altLang="en-US" smtClean="0">
                <a:latin typeface="Calibri" pitchFamily="34" charset="0"/>
              </a:rPr>
              <a:pPr fontAlgn="base">
                <a:spcBef>
                  <a:spcPct val="0"/>
                </a:spcBef>
                <a:spcAft>
                  <a:spcPct val="0"/>
                </a:spcAft>
                <a:defRPr/>
              </a:pPr>
              <a:t>25</a:t>
            </a:fld>
            <a:endParaRPr lang="en-US" altLang="en-US" smtClean="0">
              <a:latin typeface="Calibri" pitchFamily="34" charset="0"/>
            </a:endParaRPr>
          </a:p>
        </p:txBody>
      </p:sp>
      <p:sp>
        <p:nvSpPr>
          <p:cNvPr id="50179"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50180"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CC365FE4-591B-447C-BBF9-D11BF132C713}" type="slidenum">
              <a:rPr lang="en-US" altLang="en-US" smtClean="0">
                <a:latin typeface="Calibri" pitchFamily="34" charset="0"/>
              </a:rPr>
              <a:pPr fontAlgn="base">
                <a:spcBef>
                  <a:spcPct val="0"/>
                </a:spcBef>
                <a:spcAft>
                  <a:spcPct val="0"/>
                </a:spcAft>
                <a:defRPr/>
              </a:pPr>
              <a:t>26</a:t>
            </a:fld>
            <a:endParaRPr lang="en-US" altLang="en-US" smtClean="0">
              <a:latin typeface="Calibri" pitchFamily="34" charset="0"/>
            </a:endParaRPr>
          </a:p>
        </p:txBody>
      </p:sp>
      <p:sp>
        <p:nvSpPr>
          <p:cNvPr id="51203" name="Rectangle 1"/>
          <p:cNvSpPr>
            <a:spLocks noGrp="1" noRot="1" noChangeAspect="1" noChangeArrowheads="1" noTextEdit="1"/>
          </p:cNvSpPr>
          <p:nvPr>
            <p:ph type="sldImg"/>
          </p:nvPr>
        </p:nvSpPr>
        <p:spPr bwMode="auto">
          <a:xfrm>
            <a:off x="1143000" y="685800"/>
            <a:ext cx="4570413" cy="3429000"/>
          </a:xfrm>
          <a:solidFill>
            <a:srgbClr val="FFFFFF"/>
          </a:solidFill>
          <a:ln>
            <a:solidFill>
              <a:srgbClr val="000000"/>
            </a:solidFill>
            <a:miter lim="800000"/>
            <a:headEnd/>
            <a:tailEnd/>
          </a:ln>
        </p:spPr>
      </p:sp>
      <p:sp>
        <p:nvSpPr>
          <p:cNvPr id="51204" name="Rectangle 2"/>
          <p:cNvSpPr>
            <a:spLocks noGrp="1" noChangeArrowheads="1"/>
          </p:cNvSpPr>
          <p:nvPr>
            <p:ph type="body" idx="1"/>
          </p:nvPr>
        </p:nvSpPr>
        <p:spPr bwMode="auto">
          <a:xfrm>
            <a:off x="685800" y="4343400"/>
            <a:ext cx="5484813" cy="4114800"/>
          </a:xfrm>
          <a:noFill/>
        </p:spPr>
        <p:txBody>
          <a:bodyPr wrap="none" numCol="1" anchor="ctr"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defTabSz="923925" eaLnBrk="0" hangingPunct="0">
              <a:defRPr b="1" i="1">
                <a:solidFill>
                  <a:srgbClr val="FF0000"/>
                </a:solidFill>
                <a:latin typeface="Arial" charset="0"/>
              </a:defRPr>
            </a:lvl1pPr>
            <a:lvl2pPr marL="742950" indent="-285750" defTabSz="923925" eaLnBrk="0" hangingPunct="0">
              <a:defRPr b="1" i="1">
                <a:solidFill>
                  <a:srgbClr val="FF0000"/>
                </a:solidFill>
                <a:latin typeface="Arial" charset="0"/>
              </a:defRPr>
            </a:lvl2pPr>
            <a:lvl3pPr marL="1143000" indent="-228600" defTabSz="923925" eaLnBrk="0" hangingPunct="0">
              <a:defRPr b="1" i="1">
                <a:solidFill>
                  <a:srgbClr val="FF0000"/>
                </a:solidFill>
                <a:latin typeface="Arial" charset="0"/>
              </a:defRPr>
            </a:lvl3pPr>
            <a:lvl4pPr marL="1600200" indent="-228600" defTabSz="923925" eaLnBrk="0" hangingPunct="0">
              <a:defRPr b="1" i="1">
                <a:solidFill>
                  <a:srgbClr val="FF0000"/>
                </a:solidFill>
                <a:latin typeface="Arial" charset="0"/>
              </a:defRPr>
            </a:lvl4pPr>
            <a:lvl5pPr marL="2057400" indent="-228600" defTabSz="923925" eaLnBrk="0" hangingPunct="0">
              <a:defRPr b="1" i="1">
                <a:solidFill>
                  <a:srgbClr val="FF0000"/>
                </a:solidFill>
                <a:latin typeface="Arial" charset="0"/>
              </a:defRPr>
            </a:lvl5pPr>
            <a:lvl6pPr marL="2514600" indent="-228600" defTabSz="923925" eaLnBrk="0" fontAlgn="base" hangingPunct="0">
              <a:spcBef>
                <a:spcPct val="0"/>
              </a:spcBef>
              <a:spcAft>
                <a:spcPct val="0"/>
              </a:spcAft>
              <a:defRPr b="1" i="1">
                <a:solidFill>
                  <a:srgbClr val="FF0000"/>
                </a:solidFill>
                <a:latin typeface="Arial" charset="0"/>
              </a:defRPr>
            </a:lvl6pPr>
            <a:lvl7pPr marL="2971800" indent="-228600" defTabSz="923925" eaLnBrk="0" fontAlgn="base" hangingPunct="0">
              <a:spcBef>
                <a:spcPct val="0"/>
              </a:spcBef>
              <a:spcAft>
                <a:spcPct val="0"/>
              </a:spcAft>
              <a:defRPr b="1" i="1">
                <a:solidFill>
                  <a:srgbClr val="FF0000"/>
                </a:solidFill>
                <a:latin typeface="Arial" charset="0"/>
              </a:defRPr>
            </a:lvl7pPr>
            <a:lvl8pPr marL="3429000" indent="-228600" defTabSz="923925" eaLnBrk="0" fontAlgn="base" hangingPunct="0">
              <a:spcBef>
                <a:spcPct val="0"/>
              </a:spcBef>
              <a:spcAft>
                <a:spcPct val="0"/>
              </a:spcAft>
              <a:defRPr b="1" i="1">
                <a:solidFill>
                  <a:srgbClr val="FF0000"/>
                </a:solidFill>
                <a:latin typeface="Arial" charset="0"/>
              </a:defRPr>
            </a:lvl8pPr>
            <a:lvl9pPr marL="3886200" indent="-228600" defTabSz="923925" eaLnBrk="0" fontAlgn="base" hangingPunct="0">
              <a:spcBef>
                <a:spcPct val="0"/>
              </a:spcBef>
              <a:spcAft>
                <a:spcPct val="0"/>
              </a:spcAft>
              <a:defRPr b="1" i="1">
                <a:solidFill>
                  <a:srgbClr val="FF0000"/>
                </a:solidFill>
                <a:latin typeface="Arial" charset="0"/>
              </a:defRPr>
            </a:lvl9pPr>
          </a:lstStyle>
          <a:p>
            <a:pPr eaLnBrk="1" hangingPunct="1"/>
            <a:fld id="{AC9EEBE8-2855-4698-80D4-65C3DD345856}" type="slidenum">
              <a:rPr lang="en-US" b="0" i="0" smtClean="0">
                <a:solidFill>
                  <a:srgbClr val="000000"/>
                </a:solidFill>
                <a:latin typeface="Times New Roman" pitchFamily="18" charset="0"/>
              </a:rPr>
              <a:pPr eaLnBrk="1" hangingPunct="1"/>
              <a:t>27</a:t>
            </a:fld>
            <a:endParaRPr lang="en-US" b="0" i="0" smtClean="0">
              <a:solidFill>
                <a:srgbClr val="000000"/>
              </a:solidFill>
              <a:latin typeface="Times New Roman" pitchFamily="18"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endParaRPr lang="en-US" smtClean="0"/>
          </a:p>
        </p:txBody>
      </p:sp>
    </p:spTree>
    <p:extLst>
      <p:ext uri="{BB962C8B-B14F-4D97-AF65-F5344CB8AC3E}">
        <p14:creationId xmlns:p14="http://schemas.microsoft.com/office/powerpoint/2010/main" val="11126694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hyperlink" Target="http://www.ptslaw.com/" TargetMode="External"/><Relationship Id="rId5" Type="http://schemas.openxmlformats.org/officeDocument/2006/relationships/image" Target="../media/image1.jpeg"/><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deas_Owned2 copy.jpg"/>
          <p:cNvPicPr>
            <a:picLocks noChangeAspect="1"/>
          </p:cNvPicPr>
          <p:nvPr userDrawn="1"/>
        </p:nvPicPr>
        <p:blipFill>
          <a:blip r:embed="rId2" cstate="print"/>
          <a:srcRect/>
          <a:stretch>
            <a:fillRect/>
          </a:stretch>
        </p:blipFill>
        <p:spPr bwMode="auto">
          <a:xfrm>
            <a:off x="6065838" y="895350"/>
            <a:ext cx="2249487" cy="452438"/>
          </a:xfrm>
          <a:prstGeom prst="rect">
            <a:avLst/>
          </a:prstGeom>
          <a:noFill/>
          <a:ln w="9525">
            <a:noFill/>
            <a:miter lim="800000"/>
            <a:headEnd/>
            <a:tailEnd/>
          </a:ln>
        </p:spPr>
      </p:pic>
      <p:pic>
        <p:nvPicPr>
          <p:cNvPr id="5" name="Picture 11" descr="PT_finallogo.jpg"/>
          <p:cNvPicPr>
            <a:picLocks noChangeAspect="1"/>
          </p:cNvPicPr>
          <p:nvPr userDrawn="1"/>
        </p:nvPicPr>
        <p:blipFill>
          <a:blip r:embed="rId3" cstate="print"/>
          <a:srcRect/>
          <a:stretch>
            <a:fillRect/>
          </a:stretch>
        </p:blipFill>
        <p:spPr bwMode="auto">
          <a:xfrm>
            <a:off x="796925" y="566738"/>
            <a:ext cx="3892550" cy="909637"/>
          </a:xfrm>
          <a:prstGeom prst="rect">
            <a:avLst/>
          </a:prstGeom>
          <a:noFill/>
          <a:ln w="9525">
            <a:noFill/>
            <a:miter lim="800000"/>
            <a:headEnd/>
            <a:tailEnd/>
          </a:ln>
        </p:spPr>
      </p:pic>
      <p:sp>
        <p:nvSpPr>
          <p:cNvPr id="6" name="TextBox 5"/>
          <p:cNvSpPr txBox="1"/>
          <p:nvPr userDrawn="1"/>
        </p:nvSpPr>
        <p:spPr>
          <a:xfrm>
            <a:off x="7974013" y="960438"/>
            <a:ext cx="320675" cy="200025"/>
          </a:xfrm>
          <a:prstGeom prst="rect">
            <a:avLst/>
          </a:prstGeom>
          <a:noFill/>
        </p:spPr>
        <p:txBody>
          <a:bodyPr wrap="none">
            <a:spAutoFit/>
          </a:bodyPr>
          <a:lstStyle/>
          <a:p>
            <a:pPr>
              <a:defRPr/>
            </a:pPr>
            <a:r>
              <a:rPr lang="en-US" sz="700" dirty="0">
                <a:solidFill>
                  <a:srgbClr val="8D908D"/>
                </a:solidFill>
                <a:latin typeface="Gotham Book" pitchFamily="50" charset="0"/>
                <a:cs typeface="Gotham Book" pitchFamily="50" charset="0"/>
              </a:rPr>
              <a:t>SM</a:t>
            </a:r>
          </a:p>
        </p:txBody>
      </p:sp>
      <p:sp>
        <p:nvSpPr>
          <p:cNvPr id="7" name="TextBox 4"/>
          <p:cNvSpPr txBox="1">
            <a:spLocks noChangeArrowheads="1"/>
          </p:cNvSpPr>
          <p:nvPr userDrawn="1"/>
        </p:nvSpPr>
        <p:spPr bwMode="auto">
          <a:xfrm>
            <a:off x="909638" y="6113463"/>
            <a:ext cx="7324725" cy="862012"/>
          </a:xfrm>
          <a:prstGeom prst="rect">
            <a:avLst/>
          </a:prstGeom>
          <a:noFill/>
          <a:ln w="9525">
            <a:noFill/>
            <a:miter lim="800000"/>
            <a:headEnd/>
            <a:tailEnd/>
          </a:ln>
        </p:spPr>
        <p:txBody>
          <a:bodyPr>
            <a:spAutoFit/>
          </a:bodyPr>
          <a:lstStyle/>
          <a:p>
            <a:pPr>
              <a:defRPr/>
            </a:pPr>
            <a:r>
              <a:rPr lang="en-US" sz="800" dirty="0">
                <a:solidFill>
                  <a:srgbClr val="8D908D"/>
                </a:solidFill>
              </a:rPr>
              <a:t>© </a:t>
            </a:r>
            <a:r>
              <a:rPr lang="en-US" sz="800" dirty="0" smtClean="0">
                <a:solidFill>
                  <a:srgbClr val="8D908D"/>
                </a:solidFill>
              </a:rPr>
              <a:t>2016 </a:t>
            </a:r>
            <a:r>
              <a:rPr lang="en-US" sz="800" dirty="0">
                <a:solidFill>
                  <a:srgbClr val="8D908D"/>
                </a:solidFill>
              </a:rPr>
              <a:t>Patterson Thuente Pedersen, P.A., some rights reserved -  </a:t>
            </a:r>
            <a:r>
              <a:rPr lang="en-US" sz="800" dirty="0">
                <a:solidFill>
                  <a:srgbClr val="8D908D"/>
                </a:solidFill>
                <a:hlinkClick r:id="rId4"/>
              </a:rPr>
              <a:t>www.ptslaw.com</a:t>
            </a:r>
            <a:endParaRPr lang="en-US" sz="800" dirty="0">
              <a:solidFill>
                <a:srgbClr val="8D908D"/>
              </a:solidFill>
            </a:endParaRPr>
          </a:p>
          <a:p>
            <a:pPr>
              <a:defRPr/>
            </a:pPr>
            <a:endParaRPr lang="en-US" sz="800" dirty="0">
              <a:solidFill>
                <a:srgbClr val="8D908D"/>
              </a:solidFill>
            </a:endParaRPr>
          </a:p>
          <a:p>
            <a:pPr>
              <a:defRPr/>
            </a:pPr>
            <a:r>
              <a:rPr lang="en-US" sz="800" dirty="0">
                <a:solidFill>
                  <a:srgbClr val="8D908D"/>
                </a:solidFill>
              </a:rPr>
              <a:t>DISCLAIMER:  This presentation and any information contained herein is intended for informational purposes only and should not be construed as legal advice. Seek competent legal counsel for advice on any legal matter.</a:t>
            </a:r>
          </a:p>
          <a:p>
            <a:pPr>
              <a:defRPr/>
            </a:pPr>
            <a:endParaRPr lang="en-US" dirty="0"/>
          </a:p>
        </p:txBody>
      </p:sp>
      <p:pic>
        <p:nvPicPr>
          <p:cNvPr id="8" name="Picture 14" descr="bars.jpg"/>
          <p:cNvPicPr>
            <a:picLocks noChangeAspect="1"/>
          </p:cNvPicPr>
          <p:nvPr userDrawn="1"/>
        </p:nvPicPr>
        <p:blipFill>
          <a:blip r:embed="rId5" cstate="print"/>
          <a:srcRect/>
          <a:stretch>
            <a:fillRect/>
          </a:stretch>
        </p:blipFill>
        <p:spPr bwMode="auto">
          <a:xfrm>
            <a:off x="0" y="1670050"/>
            <a:ext cx="9144000" cy="427038"/>
          </a:xfrm>
          <a:prstGeom prst="rect">
            <a:avLst/>
          </a:prstGeom>
          <a:noFill/>
          <a:ln w="9525">
            <a:noFill/>
            <a:miter lim="800000"/>
            <a:headEnd/>
            <a:tailEnd/>
          </a:ln>
        </p:spPr>
      </p:pic>
      <p:sp>
        <p:nvSpPr>
          <p:cNvPr id="3074" name="Rectangle 2"/>
          <p:cNvSpPr>
            <a:spLocks noGrp="1" noChangeArrowheads="1"/>
          </p:cNvSpPr>
          <p:nvPr>
            <p:ph type="ctrTitle"/>
          </p:nvPr>
        </p:nvSpPr>
        <p:spPr>
          <a:xfrm>
            <a:off x="1025525" y="2775141"/>
            <a:ext cx="7092950" cy="1470025"/>
          </a:xfrm>
        </p:spPr>
        <p:txBody>
          <a:bodyPr anchor="ctr"/>
          <a:lstStyle>
            <a:lvl1pPr algn="ctr">
              <a:defRPr sz="4000">
                <a:solidFill>
                  <a:srgbClr val="8D908D"/>
                </a:solidFill>
                <a:latin typeface="Verdana" pitchFamily="34" charset="0"/>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4318572"/>
            <a:ext cx="6400800" cy="536892"/>
          </a:xfrm>
        </p:spPr>
        <p:txBody>
          <a:bodyPr lIns="0" tIns="0" rIns="0" bIns="0"/>
          <a:lstStyle>
            <a:lvl1pPr marL="0" indent="234950" algn="ctr">
              <a:lnSpc>
                <a:spcPct val="100000"/>
              </a:lnSpc>
              <a:buFont typeface="Wingdings" pitchFamily="2" charset="2"/>
              <a:buNone/>
              <a:defRPr>
                <a:solidFill>
                  <a:srgbClr val="8D908D"/>
                </a:solidFill>
                <a:latin typeface="Verdana" pitchFamily="34" charset="0"/>
              </a:defRPr>
            </a:lvl1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1957" y="1005840"/>
            <a:ext cx="7618539" cy="620713"/>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5216" y="1911096"/>
            <a:ext cx="8451850"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noChangeArrowheads="1"/>
          </p:cNvSpPr>
          <p:nvPr>
            <p:ph type="dt" sz="half" idx="10"/>
          </p:nvPr>
        </p:nvSpPr>
        <p:spPr>
          <a:xfrm>
            <a:off x="914400" y="6492875"/>
            <a:ext cx="1252538" cy="228600"/>
          </a:xfrm>
        </p:spPr>
        <p:txBody>
          <a:bodyPr/>
          <a:lstStyle>
            <a:lvl1pPr>
              <a:defRPr/>
            </a:lvl1pPr>
          </a:lstStyle>
          <a:p>
            <a:pPr>
              <a:defRPr/>
            </a:pPr>
            <a:fld id="{4B3D1613-D992-468E-BFE7-1AB9D8DDCB4A}" type="datetime4">
              <a:rPr lang="en-US"/>
              <a:pPr>
                <a:defRPr/>
              </a:pPr>
              <a:t>July 1, 2016</a:t>
            </a:fld>
            <a:endParaRPr lang="en-US"/>
          </a:p>
        </p:txBody>
      </p:sp>
      <p:sp>
        <p:nvSpPr>
          <p:cNvPr id="5" name="Rectangle 6"/>
          <p:cNvSpPr>
            <a:spLocks noGrp="1" noChangeArrowheads="1"/>
          </p:cNvSpPr>
          <p:nvPr>
            <p:ph type="sldNum" sz="quarter" idx="11"/>
          </p:nvPr>
        </p:nvSpPr>
        <p:spPr/>
        <p:txBody>
          <a:bodyPr/>
          <a:lstStyle>
            <a:lvl1pPr>
              <a:defRPr/>
            </a:lvl1pPr>
          </a:lstStyle>
          <a:p>
            <a:pPr>
              <a:defRPr/>
            </a:pPr>
            <a:fld id="{1ECBCD40-0651-4FEE-A43A-21F7EDFDD66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I">
    <p:spTree>
      <p:nvGrpSpPr>
        <p:cNvPr id="1" name=""/>
        <p:cNvGrpSpPr/>
        <p:nvPr/>
      </p:nvGrpSpPr>
      <p:grpSpPr>
        <a:xfrm>
          <a:off x="0" y="0"/>
          <a:ext cx="0" cy="0"/>
          <a:chOff x="0" y="0"/>
          <a:chExt cx="0" cy="0"/>
        </a:xfrm>
      </p:grpSpPr>
      <p:sp>
        <p:nvSpPr>
          <p:cNvPr id="7" name="Picture Placeholder 2"/>
          <p:cNvSpPr>
            <a:spLocks noGrp="1"/>
          </p:cNvSpPr>
          <p:nvPr>
            <p:ph type="pic" idx="1"/>
          </p:nvPr>
        </p:nvSpPr>
        <p:spPr>
          <a:xfrm>
            <a:off x="909784" y="1016813"/>
            <a:ext cx="7883341" cy="45333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2" name="Title 1"/>
          <p:cNvSpPr>
            <a:spLocks noGrp="1"/>
          </p:cNvSpPr>
          <p:nvPr>
            <p:ph type="title"/>
          </p:nvPr>
        </p:nvSpPr>
        <p:spPr>
          <a:xfrm>
            <a:off x="914400" y="5029200"/>
            <a:ext cx="7772400" cy="1362075"/>
          </a:xfrm>
        </p:spPr>
        <p:txBody>
          <a:bodyPr/>
          <a:lstStyle>
            <a:lvl1pPr algn="l">
              <a:defRPr sz="3600" b="0" cap="none">
                <a:solidFill>
                  <a:srgbClr val="E87D1E"/>
                </a:solidFill>
              </a:defRPr>
            </a:lvl1pPr>
          </a:lstStyle>
          <a:p>
            <a:r>
              <a:rPr lang="en-US" smtClean="0"/>
              <a:t>Click to edit Master title style</a:t>
            </a:r>
            <a:endParaRPr lang="en-US" dirty="0"/>
          </a:p>
        </p:txBody>
      </p:sp>
      <p:sp>
        <p:nvSpPr>
          <p:cNvPr id="4" name="Rectangle 4"/>
          <p:cNvSpPr>
            <a:spLocks noGrp="1" noChangeArrowheads="1"/>
          </p:cNvSpPr>
          <p:nvPr>
            <p:ph type="dt" sz="half" idx="10"/>
          </p:nvPr>
        </p:nvSpPr>
        <p:spPr>
          <a:ln/>
        </p:spPr>
        <p:txBody>
          <a:bodyPr/>
          <a:lstStyle>
            <a:lvl1pPr>
              <a:defRPr/>
            </a:lvl1pPr>
          </a:lstStyle>
          <a:p>
            <a:pPr>
              <a:defRPr/>
            </a:pPr>
            <a:fld id="{EFDB5223-0FCD-4D0C-9FFC-A8C302259000}" type="datetime4">
              <a:rPr lang="en-US"/>
              <a:pPr>
                <a:defRPr/>
              </a:pPr>
              <a:t>July 1, 2016</a:t>
            </a:fld>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3D0ABFA6-FA4B-45E9-9B03-FF6BAFEF9DB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II">
    <p:spTree>
      <p:nvGrpSpPr>
        <p:cNvPr id="1" name=""/>
        <p:cNvGrpSpPr/>
        <p:nvPr/>
      </p:nvGrpSpPr>
      <p:grpSpPr>
        <a:xfrm>
          <a:off x="0" y="0"/>
          <a:ext cx="0" cy="0"/>
          <a:chOff x="0" y="0"/>
          <a:chExt cx="0" cy="0"/>
        </a:xfrm>
      </p:grpSpPr>
      <p:sp>
        <p:nvSpPr>
          <p:cNvPr id="2" name="Title 1"/>
          <p:cNvSpPr>
            <a:spLocks noGrp="1"/>
          </p:cNvSpPr>
          <p:nvPr>
            <p:ph type="title"/>
          </p:nvPr>
        </p:nvSpPr>
        <p:spPr>
          <a:xfrm>
            <a:off x="914400" y="5029200"/>
            <a:ext cx="8229600" cy="795528"/>
          </a:xfrm>
        </p:spPr>
        <p:txBody>
          <a:bodyPr anchor="b"/>
          <a:lstStyle>
            <a:lvl1pPr algn="l">
              <a:defRPr sz="3600" b="0"/>
            </a:lvl1pPr>
          </a:lstStyle>
          <a:p>
            <a:r>
              <a:rPr lang="en-US" smtClean="0"/>
              <a:t>Click to edit Master title style</a:t>
            </a:r>
            <a:endParaRPr lang="en-US" dirty="0"/>
          </a:p>
        </p:txBody>
      </p:sp>
      <p:sp>
        <p:nvSpPr>
          <p:cNvPr id="3" name="Picture Placeholder 2"/>
          <p:cNvSpPr>
            <a:spLocks noGrp="1"/>
          </p:cNvSpPr>
          <p:nvPr>
            <p:ph type="pic" idx="1"/>
          </p:nvPr>
        </p:nvSpPr>
        <p:spPr>
          <a:xfrm>
            <a:off x="0" y="2084832"/>
            <a:ext cx="9144000" cy="27706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Rectangle 4"/>
          <p:cNvSpPr>
            <a:spLocks noGrp="1" noChangeArrowheads="1"/>
          </p:cNvSpPr>
          <p:nvPr>
            <p:ph type="dt" sz="half" idx="10"/>
          </p:nvPr>
        </p:nvSpPr>
        <p:spPr>
          <a:ln/>
        </p:spPr>
        <p:txBody>
          <a:bodyPr/>
          <a:lstStyle>
            <a:lvl1pPr>
              <a:defRPr/>
            </a:lvl1pPr>
          </a:lstStyle>
          <a:p>
            <a:pPr>
              <a:defRPr/>
            </a:pPr>
            <a:fld id="{C9817F8E-586D-44A2-8B8C-B80E4776C07A}" type="datetime4">
              <a:rPr lang="en-US"/>
              <a:pPr>
                <a:defRPr/>
              </a:pPr>
              <a:t>July 1, 2016</a:t>
            </a:fld>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70ED9E12-6BBA-4454-84C9-A04A6F1F942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Side-by-side content">
    <p:spTree>
      <p:nvGrpSpPr>
        <p:cNvPr id="1" name=""/>
        <p:cNvGrpSpPr/>
        <p:nvPr/>
      </p:nvGrpSpPr>
      <p:grpSpPr>
        <a:xfrm>
          <a:off x="0" y="0"/>
          <a:ext cx="0" cy="0"/>
          <a:chOff x="0" y="0"/>
          <a:chExt cx="0" cy="0"/>
        </a:xfrm>
      </p:grpSpPr>
      <p:sp>
        <p:nvSpPr>
          <p:cNvPr id="2" name="Title 1"/>
          <p:cNvSpPr>
            <a:spLocks noGrp="1"/>
          </p:cNvSpPr>
          <p:nvPr>
            <p:ph type="title"/>
          </p:nvPr>
        </p:nvSpPr>
        <p:spPr>
          <a:xfrm>
            <a:off x="923544" y="1005840"/>
            <a:ext cx="8229600" cy="620713"/>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71475" y="1847850"/>
            <a:ext cx="4149725" cy="2762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3600" y="1847850"/>
            <a:ext cx="4149725" cy="2762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AAC9B6EC-74FD-43F7-85D8-1E248150DB99}" type="datetime4">
              <a:rPr lang="en-US"/>
              <a:pPr>
                <a:defRPr/>
              </a:pPr>
              <a:t>July 1, 2016</a:t>
            </a:fld>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fld id="{44FF54A5-0592-423D-9CC5-F9DB45502E3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4" name="Rectangle 3"/>
          <p:cNvSpPr/>
          <p:nvPr userDrawn="1"/>
        </p:nvSpPr>
        <p:spPr>
          <a:xfrm>
            <a:off x="6845300" y="5865813"/>
            <a:ext cx="2070100" cy="5318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 name="Picture 11" descr="PT_finallogo.jpg"/>
          <p:cNvPicPr>
            <a:picLocks noChangeAspect="1"/>
          </p:cNvPicPr>
          <p:nvPr userDrawn="1"/>
        </p:nvPicPr>
        <p:blipFill>
          <a:blip r:embed="rId2" cstate="print"/>
          <a:srcRect/>
          <a:stretch>
            <a:fillRect/>
          </a:stretch>
        </p:blipFill>
        <p:spPr bwMode="auto">
          <a:xfrm>
            <a:off x="2763838" y="3006725"/>
            <a:ext cx="3616325" cy="844550"/>
          </a:xfrm>
          <a:prstGeom prst="rect">
            <a:avLst/>
          </a:prstGeom>
          <a:noFill/>
          <a:ln w="9525">
            <a:noFill/>
            <a:miter lim="800000"/>
            <a:headEnd/>
            <a:tailEnd/>
          </a:ln>
        </p:spPr>
      </p:pic>
      <p:sp>
        <p:nvSpPr>
          <p:cNvPr id="2" name="Title 1"/>
          <p:cNvSpPr>
            <a:spLocks noGrp="1"/>
          </p:cNvSpPr>
          <p:nvPr>
            <p:ph type="title"/>
          </p:nvPr>
        </p:nvSpPr>
        <p:spPr>
          <a:xfrm>
            <a:off x="457200" y="914400"/>
            <a:ext cx="8229600" cy="620713"/>
          </a:xfrm>
        </p:spPr>
        <p:txBody>
          <a:bodyPr/>
          <a:lstStyle>
            <a:lvl1pPr algn="ctr">
              <a:defRPr sz="4000">
                <a:solidFill>
                  <a:srgbClr val="E87D1E"/>
                </a:solidFill>
              </a:defRPr>
            </a:lvl1pPr>
          </a:lstStyle>
          <a:p>
            <a:r>
              <a:rPr lang="en-US" smtClean="0"/>
              <a:t>Click to edit Master title style</a:t>
            </a:r>
            <a:endParaRPr lang="en-US" dirty="0"/>
          </a:p>
        </p:txBody>
      </p:sp>
      <p:sp>
        <p:nvSpPr>
          <p:cNvPr id="17" name="Text Placeholder 16"/>
          <p:cNvSpPr>
            <a:spLocks noGrp="1"/>
          </p:cNvSpPr>
          <p:nvPr>
            <p:ph type="body" sz="quarter" idx="17"/>
          </p:nvPr>
        </p:nvSpPr>
        <p:spPr>
          <a:xfrm>
            <a:off x="1717325" y="5135563"/>
            <a:ext cx="5709351" cy="914400"/>
          </a:xfrm>
        </p:spPr>
        <p:txBody>
          <a:bodyPr/>
          <a:lstStyle>
            <a:lvl1pPr>
              <a:buNone/>
              <a:defRPr baseline="0">
                <a:solidFill>
                  <a:schemeClr val="bg1">
                    <a:lumMod val="50000"/>
                  </a:schemeClr>
                </a:solidFill>
                <a:latin typeface="+mj-lt"/>
              </a:defRPr>
            </a:lvl1pPr>
          </a:lstStyle>
          <a:p>
            <a:pPr lvl="0"/>
            <a:r>
              <a:rPr lang="en-US" smtClean="0"/>
              <a:t>Click to edit Master text styles</a:t>
            </a:r>
          </a:p>
        </p:txBody>
      </p:sp>
      <p:sp>
        <p:nvSpPr>
          <p:cNvPr id="6" name="Date Placeholder 2"/>
          <p:cNvSpPr>
            <a:spLocks noGrp="1"/>
          </p:cNvSpPr>
          <p:nvPr>
            <p:ph type="dt" sz="half" idx="18"/>
          </p:nvPr>
        </p:nvSpPr>
        <p:spPr/>
        <p:txBody>
          <a:bodyPr/>
          <a:lstStyle>
            <a:lvl1pPr>
              <a:defRPr/>
            </a:lvl1pPr>
          </a:lstStyle>
          <a:p>
            <a:pPr>
              <a:defRPr/>
            </a:pPr>
            <a:fld id="{9DC3994C-BA91-4EF3-8942-0709A35E1785}" type="datetime4">
              <a:rPr lang="en-US"/>
              <a:pPr>
                <a:defRPr/>
              </a:pPr>
              <a:t>July 1, 2016</a:t>
            </a:fld>
            <a:endParaRPr lang="en-US"/>
          </a:p>
        </p:txBody>
      </p:sp>
      <p:sp>
        <p:nvSpPr>
          <p:cNvPr id="7" name="Slide Number Placeholder 3"/>
          <p:cNvSpPr>
            <a:spLocks noGrp="1"/>
          </p:cNvSpPr>
          <p:nvPr>
            <p:ph type="sldNum" sz="quarter" idx="19"/>
          </p:nvPr>
        </p:nvSpPr>
        <p:spPr/>
        <p:txBody>
          <a:bodyPr/>
          <a:lstStyle>
            <a:lvl1pPr>
              <a:defRPr/>
            </a:lvl1pPr>
          </a:lstStyle>
          <a:p>
            <a:pPr>
              <a:defRPr/>
            </a:pPr>
            <a:fld id="{49E65C55-B2D2-4DB8-AEEB-779FA5DBCCB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23544" y="1005840"/>
            <a:ext cx="8229600" cy="620713"/>
          </a:xfrm>
        </p:spPr>
        <p:txBody>
          <a:bodyPr/>
          <a:lstStyle/>
          <a:p>
            <a:r>
              <a:rPr lang="en-US"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pPr>
              <a:defRPr/>
            </a:pPr>
            <a:fld id="{B580E8BF-3D56-42A4-83A2-9B7E7FB17250}" type="datetime4">
              <a:rPr lang="en-US"/>
              <a:pPr>
                <a:defRPr/>
              </a:pPr>
              <a:t>July 1, 2016</a:t>
            </a:fld>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fld id="{0D51B6BF-6B20-4568-B6A1-4886E03863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11AF066F-6922-4289-8DEB-7C4414B7E0D7}" type="datetime4">
              <a:rPr lang="en-US"/>
              <a:pPr>
                <a:defRPr/>
              </a:pPr>
              <a:t>July 1, 2016</a:t>
            </a:fld>
            <a:endParaRPr lang="en-US"/>
          </a:p>
        </p:txBody>
      </p:sp>
      <p:sp>
        <p:nvSpPr>
          <p:cNvPr id="3" name="Rectangle 6"/>
          <p:cNvSpPr>
            <a:spLocks noGrp="1" noChangeArrowheads="1"/>
          </p:cNvSpPr>
          <p:nvPr>
            <p:ph type="sldNum" sz="quarter" idx="11"/>
          </p:nvPr>
        </p:nvSpPr>
        <p:spPr>
          <a:ln/>
        </p:spPr>
        <p:txBody>
          <a:bodyPr/>
          <a:lstStyle>
            <a:lvl1pPr>
              <a:defRPr/>
            </a:lvl1pPr>
          </a:lstStyle>
          <a:p>
            <a:pPr>
              <a:defRPr/>
            </a:pPr>
            <a:fld id="{BDB51FFE-C21E-4D1F-9639-DCB55B0A4D2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jpeg"/><Relationship Id="rId12" Type="http://schemas.openxmlformats.org/officeDocument/2006/relationships/image" Target="../media/image3.png"/><Relationship Id="rId13"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0"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0" descr="PPT_bars copy.jpg"/>
          <p:cNvPicPr>
            <a:picLocks noChangeAspect="1"/>
          </p:cNvPicPr>
          <p:nvPr/>
        </p:nvPicPr>
        <p:blipFill>
          <a:blip r:embed="rId10" cstate="print"/>
          <a:srcRect/>
          <a:stretch>
            <a:fillRect/>
          </a:stretch>
        </p:blipFill>
        <p:spPr bwMode="auto">
          <a:xfrm>
            <a:off x="0" y="252413"/>
            <a:ext cx="9144000" cy="427037"/>
          </a:xfrm>
          <a:prstGeom prst="rect">
            <a:avLst/>
          </a:prstGeom>
          <a:noFill/>
          <a:ln w="9525">
            <a:noFill/>
            <a:miter lim="800000"/>
            <a:headEnd/>
            <a:tailEnd/>
          </a:ln>
        </p:spPr>
      </p:pic>
      <p:sp>
        <p:nvSpPr>
          <p:cNvPr id="1027" name="Rectangle 2"/>
          <p:cNvSpPr>
            <a:spLocks noGrp="1" noChangeArrowheads="1"/>
          </p:cNvSpPr>
          <p:nvPr>
            <p:ph type="title"/>
          </p:nvPr>
        </p:nvSpPr>
        <p:spPr bwMode="auto">
          <a:xfrm>
            <a:off x="914400" y="914400"/>
            <a:ext cx="822960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593725" y="1600200"/>
            <a:ext cx="8451850" cy="43799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p:txBody>
      </p:sp>
      <p:sp>
        <p:nvSpPr>
          <p:cNvPr id="1032" name="Rectangle 8"/>
          <p:cNvSpPr>
            <a:spLocks noChangeArrowheads="1"/>
          </p:cNvSpPr>
          <p:nvPr/>
        </p:nvSpPr>
        <p:spPr bwMode="auto">
          <a:xfrm>
            <a:off x="825500" y="6519863"/>
            <a:ext cx="8318500" cy="165100"/>
          </a:xfrm>
          <a:prstGeom prst="rect">
            <a:avLst/>
          </a:prstGeom>
          <a:solidFill>
            <a:srgbClr val="8D908D"/>
          </a:solidFill>
          <a:ln w="9525">
            <a:noFill/>
            <a:miter lim="800000"/>
            <a:headEnd/>
            <a:tailEnd/>
          </a:ln>
          <a:effectLst/>
        </p:spPr>
        <p:txBody>
          <a:bodyPr wrap="none" anchor="ctr"/>
          <a:lstStyle/>
          <a:p>
            <a:pPr>
              <a:defRPr/>
            </a:pPr>
            <a:endParaRPr lang="en-US"/>
          </a:p>
        </p:txBody>
      </p:sp>
      <p:sp>
        <p:nvSpPr>
          <p:cNvPr id="1033" name="Rectangle 9"/>
          <p:cNvSpPr>
            <a:spLocks noChangeArrowheads="1"/>
          </p:cNvSpPr>
          <p:nvPr/>
        </p:nvSpPr>
        <p:spPr bwMode="auto">
          <a:xfrm>
            <a:off x="-15875" y="6521450"/>
            <a:ext cx="904875" cy="165100"/>
          </a:xfrm>
          <a:prstGeom prst="rect">
            <a:avLst/>
          </a:prstGeom>
          <a:solidFill>
            <a:srgbClr val="D86016"/>
          </a:solidFill>
          <a:ln w="9525">
            <a:noFill/>
            <a:miter lim="800000"/>
            <a:headEnd/>
            <a:tailEnd/>
          </a:ln>
          <a:effectLst/>
        </p:spPr>
        <p:txBody>
          <a:bodyPr wrap="none" anchor="ctr"/>
          <a:lstStyle/>
          <a:p>
            <a:pPr>
              <a:defRPr/>
            </a:pPr>
            <a:endParaRPr lang="en-US"/>
          </a:p>
        </p:txBody>
      </p:sp>
      <p:sp>
        <p:nvSpPr>
          <p:cNvPr id="2" name="Rectangle 4"/>
          <p:cNvSpPr>
            <a:spLocks noGrp="1" noChangeArrowheads="1"/>
          </p:cNvSpPr>
          <p:nvPr>
            <p:ph type="dt" sz="half" idx="2"/>
          </p:nvPr>
        </p:nvSpPr>
        <p:spPr bwMode="auto">
          <a:xfrm>
            <a:off x="914400" y="6492875"/>
            <a:ext cx="140335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800">
                <a:solidFill>
                  <a:schemeClr val="bg1"/>
                </a:solidFill>
                <a:latin typeface="Verdana" pitchFamily="34" charset="0"/>
                <a:cs typeface="Arial" charset="0"/>
              </a:defRPr>
            </a:lvl1pPr>
          </a:lstStyle>
          <a:p>
            <a:pPr>
              <a:defRPr/>
            </a:pPr>
            <a:fld id="{EE24963B-4B59-4535-AF98-7D0B4F034F4C}" type="datetime4">
              <a:rPr lang="en-US"/>
              <a:pPr>
                <a:defRPr/>
              </a:pPr>
              <a:t>July 1, 2016</a:t>
            </a:fld>
            <a:endParaRPr lang="en-US"/>
          </a:p>
        </p:txBody>
      </p:sp>
      <p:sp>
        <p:nvSpPr>
          <p:cNvPr id="1030" name="Rectangle 6"/>
          <p:cNvSpPr>
            <a:spLocks noGrp="1" noChangeArrowheads="1"/>
          </p:cNvSpPr>
          <p:nvPr>
            <p:ph type="sldNum" sz="quarter" idx="4"/>
          </p:nvPr>
        </p:nvSpPr>
        <p:spPr bwMode="auto">
          <a:xfrm>
            <a:off x="0" y="6489700"/>
            <a:ext cx="887413" cy="1619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800">
                <a:solidFill>
                  <a:schemeClr val="bg1"/>
                </a:solidFill>
                <a:latin typeface="Verdana" pitchFamily="34" charset="0"/>
                <a:cs typeface="Arial" charset="0"/>
              </a:defRPr>
            </a:lvl1pPr>
          </a:lstStyle>
          <a:p>
            <a:pPr>
              <a:defRPr/>
            </a:pPr>
            <a:fld id="{35F33BB5-4E4A-4096-95A9-0CCFCD7777DE}" type="slidenum">
              <a:rPr lang="en-US"/>
              <a:pPr>
                <a:defRPr/>
              </a:pPr>
              <a:t>‹#›</a:t>
            </a:fld>
            <a:endParaRPr lang="en-US"/>
          </a:p>
        </p:txBody>
      </p:sp>
      <p:sp>
        <p:nvSpPr>
          <p:cNvPr id="1052" name="Line 28"/>
          <p:cNvSpPr>
            <a:spLocks noChangeShapeType="1"/>
          </p:cNvSpPr>
          <p:nvPr/>
        </p:nvSpPr>
        <p:spPr bwMode="auto">
          <a:xfrm flipV="1">
            <a:off x="901700" y="6505575"/>
            <a:ext cx="0" cy="327025"/>
          </a:xfrm>
          <a:prstGeom prst="line">
            <a:avLst/>
          </a:prstGeom>
          <a:noFill/>
          <a:ln w="25400">
            <a:solidFill>
              <a:schemeClr val="bg1"/>
            </a:solidFill>
            <a:round/>
            <a:headEnd/>
            <a:tailEnd/>
          </a:ln>
          <a:effectLst/>
        </p:spPr>
        <p:txBody>
          <a:bodyPr/>
          <a:lstStyle/>
          <a:p>
            <a:pPr>
              <a:defRPr/>
            </a:pPr>
            <a:endParaRPr lang="en-US"/>
          </a:p>
        </p:txBody>
      </p:sp>
      <p:pic>
        <p:nvPicPr>
          <p:cNvPr id="1034" name="Picture 16" descr="PT_finallogo.jpg"/>
          <p:cNvPicPr>
            <a:picLocks noChangeAspect="1"/>
          </p:cNvPicPr>
          <p:nvPr/>
        </p:nvPicPr>
        <p:blipFill>
          <a:blip r:embed="rId11" cstate="print"/>
          <a:srcRect/>
          <a:stretch>
            <a:fillRect/>
          </a:stretch>
        </p:blipFill>
        <p:spPr bwMode="auto">
          <a:xfrm>
            <a:off x="7372350" y="6115050"/>
            <a:ext cx="1450975" cy="3397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45" r:id="rId1"/>
    <p:sldLayoutId id="2147483846" r:id="rId2"/>
    <p:sldLayoutId id="2147483840" r:id="rId3"/>
    <p:sldLayoutId id="2147483841" r:id="rId4"/>
    <p:sldLayoutId id="2147483842" r:id="rId5"/>
    <p:sldLayoutId id="2147483847" r:id="rId6"/>
    <p:sldLayoutId id="2147483843" r:id="rId7"/>
    <p:sldLayoutId id="2147483844" r:id="rId8"/>
  </p:sldLayoutIdLst>
  <p:hf hdr="0" ftr="0"/>
  <p:txStyles>
    <p:titleStyle>
      <a:lvl1pPr algn="l" rtl="0" eaLnBrk="1" fontAlgn="base" hangingPunct="1">
        <a:spcBef>
          <a:spcPct val="0"/>
        </a:spcBef>
        <a:spcAft>
          <a:spcPct val="0"/>
        </a:spcAft>
        <a:defRPr sz="2400">
          <a:solidFill>
            <a:srgbClr val="E87D1E"/>
          </a:solidFill>
          <a:latin typeface="+mj-lt"/>
          <a:ea typeface="+mj-ea"/>
          <a:cs typeface="+mj-cs"/>
        </a:defRPr>
      </a:lvl1pPr>
      <a:lvl2pPr algn="l" rtl="0" eaLnBrk="1" fontAlgn="base" hangingPunct="1">
        <a:spcBef>
          <a:spcPct val="0"/>
        </a:spcBef>
        <a:spcAft>
          <a:spcPct val="0"/>
        </a:spcAft>
        <a:defRPr sz="2400">
          <a:solidFill>
            <a:srgbClr val="E87D1E"/>
          </a:solidFill>
          <a:latin typeface="Arial" charset="0"/>
          <a:cs typeface="Arial" charset="0"/>
        </a:defRPr>
      </a:lvl2pPr>
      <a:lvl3pPr algn="l" rtl="0" eaLnBrk="1" fontAlgn="base" hangingPunct="1">
        <a:spcBef>
          <a:spcPct val="0"/>
        </a:spcBef>
        <a:spcAft>
          <a:spcPct val="0"/>
        </a:spcAft>
        <a:defRPr sz="2400">
          <a:solidFill>
            <a:srgbClr val="E87D1E"/>
          </a:solidFill>
          <a:latin typeface="Arial" charset="0"/>
          <a:cs typeface="Arial" charset="0"/>
        </a:defRPr>
      </a:lvl3pPr>
      <a:lvl4pPr algn="l" rtl="0" eaLnBrk="1" fontAlgn="base" hangingPunct="1">
        <a:spcBef>
          <a:spcPct val="0"/>
        </a:spcBef>
        <a:spcAft>
          <a:spcPct val="0"/>
        </a:spcAft>
        <a:defRPr sz="2400">
          <a:solidFill>
            <a:srgbClr val="E87D1E"/>
          </a:solidFill>
          <a:latin typeface="Arial" charset="0"/>
          <a:cs typeface="Arial" charset="0"/>
        </a:defRPr>
      </a:lvl4pPr>
      <a:lvl5pPr algn="l" rtl="0" eaLnBrk="1" fontAlgn="base" hangingPunct="1">
        <a:spcBef>
          <a:spcPct val="0"/>
        </a:spcBef>
        <a:spcAft>
          <a:spcPct val="0"/>
        </a:spcAft>
        <a:defRPr sz="2400">
          <a:solidFill>
            <a:srgbClr val="E87D1E"/>
          </a:solidFill>
          <a:latin typeface="Arial" charset="0"/>
          <a:cs typeface="Arial" charset="0"/>
        </a:defRPr>
      </a:lvl5pPr>
      <a:lvl6pPr marL="457200" algn="l" rtl="0" eaLnBrk="1" fontAlgn="base" hangingPunct="1">
        <a:spcBef>
          <a:spcPct val="0"/>
        </a:spcBef>
        <a:spcAft>
          <a:spcPct val="0"/>
        </a:spcAft>
        <a:defRPr sz="2400">
          <a:solidFill>
            <a:srgbClr val="D86016"/>
          </a:solidFill>
          <a:latin typeface="Arial" charset="0"/>
          <a:cs typeface="Arial" charset="0"/>
        </a:defRPr>
      </a:lvl6pPr>
      <a:lvl7pPr marL="914400" algn="l" rtl="0" eaLnBrk="1" fontAlgn="base" hangingPunct="1">
        <a:spcBef>
          <a:spcPct val="0"/>
        </a:spcBef>
        <a:spcAft>
          <a:spcPct val="0"/>
        </a:spcAft>
        <a:defRPr sz="2400">
          <a:solidFill>
            <a:srgbClr val="D86016"/>
          </a:solidFill>
          <a:latin typeface="Arial" charset="0"/>
          <a:cs typeface="Arial" charset="0"/>
        </a:defRPr>
      </a:lvl7pPr>
      <a:lvl8pPr marL="1371600" algn="l" rtl="0" eaLnBrk="1" fontAlgn="base" hangingPunct="1">
        <a:spcBef>
          <a:spcPct val="0"/>
        </a:spcBef>
        <a:spcAft>
          <a:spcPct val="0"/>
        </a:spcAft>
        <a:defRPr sz="2400">
          <a:solidFill>
            <a:srgbClr val="D86016"/>
          </a:solidFill>
          <a:latin typeface="Arial" charset="0"/>
          <a:cs typeface="Arial" charset="0"/>
        </a:defRPr>
      </a:lvl8pPr>
      <a:lvl9pPr marL="1828800" algn="l" rtl="0" eaLnBrk="1" fontAlgn="base" hangingPunct="1">
        <a:spcBef>
          <a:spcPct val="0"/>
        </a:spcBef>
        <a:spcAft>
          <a:spcPct val="0"/>
        </a:spcAft>
        <a:defRPr sz="2400">
          <a:solidFill>
            <a:srgbClr val="D86016"/>
          </a:solidFill>
          <a:latin typeface="Arial" charset="0"/>
          <a:cs typeface="Arial" charset="0"/>
        </a:defRPr>
      </a:lvl9pPr>
    </p:titleStyle>
    <p:bodyStyle>
      <a:lvl1pPr marL="457200" indent="-222250" algn="l" rtl="0" eaLnBrk="1" fontAlgn="base" hangingPunct="1">
        <a:lnSpc>
          <a:spcPct val="150000"/>
        </a:lnSpc>
        <a:spcBef>
          <a:spcPct val="20000"/>
        </a:spcBef>
        <a:spcAft>
          <a:spcPct val="0"/>
        </a:spcAft>
        <a:buClr>
          <a:srgbClr val="8D908D"/>
        </a:buClr>
        <a:buSzPct val="70000"/>
        <a:buFont typeface="Wingdings" pitchFamily="2" charset="2"/>
        <a:buBlip>
          <a:blip r:embed="rId12"/>
        </a:buBlip>
        <a:defRPr>
          <a:solidFill>
            <a:schemeClr val="tx1"/>
          </a:solidFill>
          <a:latin typeface="+mn-lt"/>
          <a:ea typeface="+mn-ea"/>
          <a:cs typeface="+mn-cs"/>
        </a:defRPr>
      </a:lvl1pPr>
      <a:lvl2pPr marL="754063" indent="-182563" algn="l" rtl="0" eaLnBrk="1" fontAlgn="base" hangingPunct="1">
        <a:spcBef>
          <a:spcPct val="0"/>
        </a:spcBef>
        <a:spcAft>
          <a:spcPct val="20000"/>
        </a:spcAft>
        <a:buClr>
          <a:srgbClr val="CD4511"/>
        </a:buClr>
        <a:buSzPct val="50000"/>
        <a:buFont typeface="Wingdings" pitchFamily="2" charset="2"/>
        <a:buBlip>
          <a:blip r:embed="rId13"/>
        </a:buBlip>
        <a:defRPr>
          <a:solidFill>
            <a:schemeClr val="tx1"/>
          </a:solidFill>
          <a:latin typeface="+mn-lt"/>
          <a:cs typeface="+mn-cs"/>
        </a:defRPr>
      </a:lvl2pPr>
      <a:lvl3pPr marL="1371600" indent="-228600" algn="l" rtl="0" eaLnBrk="1" fontAlgn="base" hangingPunct="1">
        <a:spcBef>
          <a:spcPct val="20000"/>
        </a:spcBef>
        <a:spcAft>
          <a:spcPct val="0"/>
        </a:spcAft>
        <a:buChar char="•"/>
        <a:defRPr>
          <a:solidFill>
            <a:schemeClr val="tx1"/>
          </a:solidFill>
          <a:latin typeface="+mn-lt"/>
          <a:cs typeface="+mn-cs"/>
        </a:defRPr>
      </a:lvl3pPr>
      <a:lvl4pPr marL="1714500" indent="-228600" algn="l" rtl="0" eaLnBrk="1" fontAlgn="base" hangingPunct="1">
        <a:spcBef>
          <a:spcPct val="20000"/>
        </a:spcBef>
        <a:spcAft>
          <a:spcPct val="0"/>
        </a:spcAft>
        <a:buChar char="–"/>
        <a:defRPr>
          <a:solidFill>
            <a:schemeClr val="tx1"/>
          </a:solidFill>
          <a:latin typeface="+mn-lt"/>
          <a:cs typeface="+mn-cs"/>
        </a:defRPr>
      </a:lvl4pPr>
      <a:lvl5pPr marL="2057400" indent="-228600" algn="l" rtl="0" eaLnBrk="1" fontAlgn="base" hangingPunct="1">
        <a:spcBef>
          <a:spcPct val="20000"/>
        </a:spcBef>
        <a:spcAft>
          <a:spcPct val="0"/>
        </a:spcAft>
        <a:buChar char="»"/>
        <a:defRPr>
          <a:solidFill>
            <a:schemeClr val="tx1"/>
          </a:solidFill>
          <a:latin typeface="+mn-lt"/>
          <a:cs typeface="+mn-cs"/>
        </a:defRPr>
      </a:lvl5pPr>
      <a:lvl6pPr marL="2514600" indent="-228600" algn="l" rtl="0" eaLnBrk="1" fontAlgn="base" hangingPunct="1">
        <a:spcBef>
          <a:spcPct val="20000"/>
        </a:spcBef>
        <a:spcAft>
          <a:spcPct val="0"/>
        </a:spcAft>
        <a:buChar char="»"/>
        <a:defRPr>
          <a:solidFill>
            <a:schemeClr val="tx1"/>
          </a:solidFill>
          <a:latin typeface="+mn-lt"/>
          <a:cs typeface="+mn-cs"/>
        </a:defRPr>
      </a:lvl6pPr>
      <a:lvl7pPr marL="2971800" indent="-228600" algn="l" rtl="0" eaLnBrk="1" fontAlgn="base" hangingPunct="1">
        <a:spcBef>
          <a:spcPct val="20000"/>
        </a:spcBef>
        <a:spcAft>
          <a:spcPct val="0"/>
        </a:spcAft>
        <a:buChar char="»"/>
        <a:defRPr>
          <a:solidFill>
            <a:schemeClr val="tx1"/>
          </a:solidFill>
          <a:latin typeface="+mn-lt"/>
          <a:cs typeface="+mn-cs"/>
        </a:defRPr>
      </a:lvl7pPr>
      <a:lvl8pPr marL="3429000" indent="-228600" algn="l" rtl="0" eaLnBrk="1" fontAlgn="base" hangingPunct="1">
        <a:spcBef>
          <a:spcPct val="20000"/>
        </a:spcBef>
        <a:spcAft>
          <a:spcPct val="0"/>
        </a:spcAft>
        <a:buChar char="»"/>
        <a:defRPr>
          <a:solidFill>
            <a:schemeClr val="tx1"/>
          </a:solidFill>
          <a:latin typeface="+mn-lt"/>
          <a:cs typeface="+mn-cs"/>
        </a:defRPr>
      </a:lvl8pPr>
      <a:lvl9pPr marL="3886200" indent="-228600" algn="l" rtl="0" eaLnBrk="1" fontAlgn="base" hangingPunct="1">
        <a:spcBef>
          <a:spcPct val="20000"/>
        </a:spcBef>
        <a:spcAft>
          <a:spcPct val="0"/>
        </a:spcAft>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wipo.int/export/sites/www/pct/en/circulars/2015/1463-e-annex.pdf" TargetMode="Externa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documents.epo.org/projects/babylon/eponet.nsf/0/fe9b7f7048bf6529c1257d7900469114/$FILE/No_more_limitations_to_PCT_work_en.pdf"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1025525" y="2774950"/>
            <a:ext cx="7092950" cy="1470025"/>
          </a:xfrm>
        </p:spPr>
        <p:txBody>
          <a:bodyPr/>
          <a:lstStyle/>
          <a:p>
            <a:pPr eaLnBrk="1" hangingPunct="1"/>
            <a:r>
              <a:rPr lang="en-US" dirty="0" smtClean="0"/>
              <a:t>Picking an International Searching Authority</a:t>
            </a:r>
          </a:p>
        </p:txBody>
      </p:sp>
      <p:sp>
        <p:nvSpPr>
          <p:cNvPr id="5123" name="Rectangle 5"/>
          <p:cNvSpPr>
            <a:spLocks noGrp="1" noChangeArrowheads="1"/>
          </p:cNvSpPr>
          <p:nvPr>
            <p:ph type="subTitle" idx="1"/>
          </p:nvPr>
        </p:nvSpPr>
        <p:spPr>
          <a:xfrm>
            <a:off x="1233577" y="4218317"/>
            <a:ext cx="6694098" cy="1509623"/>
          </a:xfrm>
        </p:spPr>
        <p:txBody>
          <a:bodyPr/>
          <a:lstStyle/>
          <a:p>
            <a:pPr eaLnBrk="1" hangingPunct="1"/>
            <a:endParaRPr lang="en-US" dirty="0" smtClean="0"/>
          </a:p>
          <a:p>
            <a:pPr eaLnBrk="1" hangingPunct="1"/>
            <a:r>
              <a:rPr lang="en-US" dirty="0" smtClean="0"/>
              <a:t>Jay Erstling</a:t>
            </a:r>
          </a:p>
          <a:p>
            <a:pPr eaLnBrk="1" hangingPunct="1"/>
            <a:r>
              <a:rPr lang="en-US" sz="1600" dirty="0" smtClean="0"/>
              <a:t>July 2016</a:t>
            </a:r>
          </a:p>
        </p:txBody>
      </p:sp>
      <p:pic>
        <p:nvPicPr>
          <p:cNvPr id="5124" name="Picture 3" descr="Ideas_Owned2 copy.jpg"/>
          <p:cNvPicPr>
            <a:picLocks noChangeAspect="1"/>
          </p:cNvPicPr>
          <p:nvPr/>
        </p:nvPicPr>
        <p:blipFill>
          <a:blip r:embed="rId2" cstate="print"/>
          <a:srcRect/>
          <a:stretch>
            <a:fillRect/>
          </a:stretch>
        </p:blipFill>
        <p:spPr bwMode="auto">
          <a:xfrm>
            <a:off x="4992688" y="596900"/>
            <a:ext cx="3440112" cy="690563"/>
          </a:xfrm>
          <a:prstGeom prst="rect">
            <a:avLst/>
          </a:prstGeom>
          <a:noFill/>
          <a:ln w="9525">
            <a:noFill/>
            <a:miter lim="800000"/>
            <a:headEnd/>
            <a:tailEnd/>
          </a:ln>
        </p:spPr>
      </p:pic>
      <p:sp>
        <p:nvSpPr>
          <p:cNvPr id="5" name="TextBox 4"/>
          <p:cNvSpPr txBox="1"/>
          <p:nvPr/>
        </p:nvSpPr>
        <p:spPr>
          <a:xfrm>
            <a:off x="7970838" y="692150"/>
            <a:ext cx="508000" cy="231775"/>
          </a:xfrm>
          <a:prstGeom prst="rect">
            <a:avLst/>
          </a:prstGeom>
          <a:noFill/>
        </p:spPr>
        <p:txBody>
          <a:bodyPr>
            <a:spAutoFit/>
          </a:bodyPr>
          <a:lstStyle/>
          <a:p>
            <a:pPr>
              <a:defRPr/>
            </a:pPr>
            <a:r>
              <a:rPr lang="en-US" sz="900" dirty="0">
                <a:solidFill>
                  <a:schemeClr val="bg1">
                    <a:lumMod val="65000"/>
                  </a:schemeClr>
                </a:solidFill>
                <a:latin typeface="Arial" pitchFamily="34" charset="0"/>
                <a:cs typeface="Arial" pitchFamily="34" charset="0"/>
              </a:rPr>
              <a:t>TM</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921957" y="854014"/>
            <a:ext cx="7618539" cy="543465"/>
          </a:xfrm>
        </p:spPr>
        <p:txBody>
          <a:bodyPr/>
          <a:lstStyle/>
          <a:p>
            <a:pPr eaLnBrk="1" hangingPunct="1"/>
            <a:r>
              <a:rPr lang="en-US" altLang="en-US" dirty="0" smtClean="0"/>
              <a:t>Picking an International Searching Authority</a:t>
            </a:r>
            <a:endParaRPr lang="en-GB" altLang="en-US" dirty="0" smtClean="0"/>
          </a:p>
        </p:txBody>
      </p:sp>
      <p:sp>
        <p:nvSpPr>
          <p:cNvPr id="14339" name="Content Placeholder 2"/>
          <p:cNvSpPr>
            <a:spLocks noGrp="1"/>
          </p:cNvSpPr>
          <p:nvPr>
            <p:ph idx="1"/>
          </p:nvPr>
        </p:nvSpPr>
        <p:spPr>
          <a:xfrm>
            <a:off x="585216" y="1682151"/>
            <a:ext cx="8451850" cy="2991195"/>
          </a:xfrm>
        </p:spPr>
        <p:txBody>
          <a:bodyPr/>
          <a:lstStyle/>
          <a:p>
            <a:pPr eaLnBrk="1" hangingPunct="1"/>
            <a:r>
              <a:rPr lang="en-US" altLang="en-US" dirty="0" smtClean="0"/>
              <a:t>You are getting ready to file a PCT application</a:t>
            </a:r>
          </a:p>
          <a:p>
            <a:pPr eaLnBrk="1" hangingPunct="1"/>
            <a:r>
              <a:rPr lang="en-US" altLang="en-US" dirty="0" smtClean="0"/>
              <a:t>You (the client) must pick an International Searching Authority (ISA)</a:t>
            </a:r>
          </a:p>
          <a:p>
            <a:pPr eaLnBrk="1" hangingPunct="1"/>
            <a:r>
              <a:rPr lang="en-US" altLang="en-US" dirty="0" smtClean="0"/>
              <a:t>If your habit is always to pick the same ISA, because “we've always done it that way,” then this is an opportunity to provide better service to your client</a:t>
            </a:r>
          </a:p>
        </p:txBody>
      </p:sp>
      <p:sp>
        <p:nvSpPr>
          <p:cNvPr id="14340" name="Slide Number Placeholder 3"/>
          <p:cNvSpPr>
            <a:spLocks noGrp="1"/>
          </p:cNvSpPr>
          <p:nvPr>
            <p:ph type="sldNum" sz="quarter" idx="4294967295"/>
          </p:nvPr>
        </p:nvSpPr>
        <p:spPr bwMode="auto">
          <a:xfrm>
            <a:off x="6650038" y="287338"/>
            <a:ext cx="2133600" cy="2159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79A8BF17-B59D-4AC3-A9D0-6E10972652AD}" type="slidenum">
              <a:rPr lang="en-GB" altLang="en-US" smtClean="0"/>
              <a:pPr fontAlgn="base">
                <a:spcBef>
                  <a:spcPct val="0"/>
                </a:spcBef>
                <a:spcAft>
                  <a:spcPct val="0"/>
                </a:spcAft>
                <a:defRPr/>
              </a:pPr>
              <a:t>2</a:t>
            </a:fld>
            <a:endParaRPr lang="en-GB" altLang="en-US" smtClean="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921957" y="767752"/>
            <a:ext cx="7618539" cy="586595"/>
          </a:xfrm>
        </p:spPr>
        <p:txBody>
          <a:bodyPr/>
          <a:lstStyle/>
          <a:p>
            <a:pPr eaLnBrk="1" hangingPunct="1"/>
            <a:r>
              <a:rPr lang="en-US" altLang="en-US" dirty="0" smtClean="0"/>
              <a:t>Which ISA can you choose?</a:t>
            </a:r>
            <a:endParaRPr lang="en-GB" altLang="en-US" dirty="0" smtClean="0"/>
          </a:p>
        </p:txBody>
      </p:sp>
      <p:sp>
        <p:nvSpPr>
          <p:cNvPr id="15363" name="Content Placeholder 2"/>
          <p:cNvSpPr>
            <a:spLocks noGrp="1"/>
          </p:cNvSpPr>
          <p:nvPr>
            <p:ph idx="1"/>
          </p:nvPr>
        </p:nvSpPr>
        <p:spPr>
          <a:xfrm>
            <a:off x="585216" y="1328469"/>
            <a:ext cx="8451850" cy="4804912"/>
          </a:xfrm>
        </p:spPr>
        <p:txBody>
          <a:bodyPr/>
          <a:lstStyle/>
          <a:p>
            <a:pPr eaLnBrk="1" hangingPunct="1"/>
            <a:r>
              <a:rPr lang="en-US" altLang="en-US" dirty="0" smtClean="0"/>
              <a:t>The Receiving Office (RO) at which you file determines the available ISAs</a:t>
            </a:r>
          </a:p>
          <a:p>
            <a:pPr lvl="1" eaLnBrk="1" hangingPunct="1"/>
            <a:r>
              <a:rPr lang="en-US" altLang="en-US" dirty="0" smtClean="0"/>
              <a:t>To be a competent RO, at least one applicant must be a national/resident of the country/region of that RO</a:t>
            </a:r>
          </a:p>
          <a:p>
            <a:pPr lvl="1" eaLnBrk="1" hangingPunct="1"/>
            <a:r>
              <a:rPr lang="en-US" altLang="en-US" dirty="0" smtClean="0"/>
              <a:t>Any applicant can file at the RO/IB</a:t>
            </a:r>
          </a:p>
          <a:p>
            <a:pPr eaLnBrk="1" hangingPunct="1"/>
            <a:r>
              <a:rPr lang="en-US" altLang="en-US" dirty="0" smtClean="0"/>
              <a:t>If you file at the RO/IB, the available ISAs are any that you could have selected if you had filed your application at the competent national/regional RO</a:t>
            </a:r>
          </a:p>
          <a:p>
            <a:r>
              <a:rPr lang="en-US" altLang="en-US" dirty="0" smtClean="0"/>
              <a:t>If there are joint applicants from different countries, you can file at any competent RO, but the RO you choose will determine the available ISAs</a:t>
            </a:r>
          </a:p>
          <a:p>
            <a:pPr lvl="1"/>
            <a:r>
              <a:rPr lang="en-US" altLang="en-US" dirty="0" smtClean="0"/>
              <a:t>Therefore, best to consider available ISAs when selecting the RO</a:t>
            </a:r>
          </a:p>
          <a:p>
            <a:pPr lvl="1"/>
            <a:r>
              <a:rPr lang="en-US" altLang="en-US" dirty="0" smtClean="0"/>
              <a:t>If you choose the RO/IB, you get to choose from the combined available ISAs</a:t>
            </a:r>
          </a:p>
        </p:txBody>
      </p:sp>
      <p:sp>
        <p:nvSpPr>
          <p:cNvPr id="15364" name="Slide Number Placeholder 3"/>
          <p:cNvSpPr>
            <a:spLocks noGrp="1"/>
          </p:cNvSpPr>
          <p:nvPr>
            <p:ph type="sldNum" sz="quarter" idx="4294967295"/>
          </p:nvPr>
        </p:nvSpPr>
        <p:spPr bwMode="auto">
          <a:xfrm>
            <a:off x="6650038" y="287338"/>
            <a:ext cx="2133600" cy="2159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DB94F55D-3A9C-4AAA-8CF1-BD331316F13D}" type="slidenum">
              <a:rPr lang="en-GB" altLang="en-US" smtClean="0"/>
              <a:pPr fontAlgn="base">
                <a:spcBef>
                  <a:spcPct val="0"/>
                </a:spcBef>
                <a:spcAft>
                  <a:spcPct val="0"/>
                </a:spcAft>
                <a:defRPr/>
              </a:pPr>
              <a:t>3</a:t>
            </a:fld>
            <a:endParaRPr lang="en-GB" altLang="en-US" smtClean="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19510"/>
            <a:ext cx="7618539" cy="508958"/>
          </a:xfrm>
        </p:spPr>
        <p:txBody>
          <a:bodyPr/>
          <a:lstStyle/>
          <a:p>
            <a:r>
              <a:rPr lang="en-US" dirty="0" smtClean="0"/>
              <a:t>Which ISA can you choose? </a:t>
            </a:r>
            <a:endParaRPr lang="en-US" dirty="0"/>
          </a:p>
        </p:txBody>
      </p:sp>
      <p:sp>
        <p:nvSpPr>
          <p:cNvPr id="3" name="Content Placeholder 2"/>
          <p:cNvSpPr>
            <a:spLocks noGrp="1"/>
          </p:cNvSpPr>
          <p:nvPr>
            <p:ph idx="1"/>
          </p:nvPr>
        </p:nvSpPr>
        <p:spPr>
          <a:xfrm>
            <a:off x="585216" y="1621766"/>
            <a:ext cx="8451850" cy="3051580"/>
          </a:xfrm>
        </p:spPr>
        <p:txBody>
          <a:bodyPr/>
          <a:lstStyle/>
          <a:p>
            <a:r>
              <a:rPr lang="en-US" altLang="en-US" dirty="0" smtClean="0"/>
              <a:t>You can include an applicant of another nationality for the purpose of enabling filing at another RO (applicant of convenience)</a:t>
            </a:r>
          </a:p>
          <a:p>
            <a:pPr lvl="1"/>
            <a:r>
              <a:rPr lang="en-US" altLang="en-US" dirty="0" smtClean="0"/>
              <a:t>The extra applicant can be made an applicant only for one obscure country</a:t>
            </a:r>
          </a:p>
          <a:p>
            <a:r>
              <a:rPr lang="en-US" altLang="en-US" dirty="0" smtClean="0"/>
              <a:t>You can use PCT-SAFE File Manager (for RO/US) or </a:t>
            </a:r>
            <a:r>
              <a:rPr lang="en-US" altLang="en-US" dirty="0" err="1" smtClean="0"/>
              <a:t>ePCT</a:t>
            </a:r>
            <a:r>
              <a:rPr lang="en-US" altLang="en-US" dirty="0" smtClean="0"/>
              <a:t> (for RO/IB) to prepare your Request. The software will look at the applicants and will tell you if you picked a competent RO, and will tell you which ISAs you can pick</a:t>
            </a:r>
          </a:p>
          <a:p>
            <a:endParaRPr lang="en-US" dirty="0"/>
          </a:p>
        </p:txBody>
      </p:sp>
      <p:sp>
        <p:nvSpPr>
          <p:cNvPr id="4" name="Date Placeholder 3"/>
          <p:cNvSpPr>
            <a:spLocks noGrp="1"/>
          </p:cNvSpPr>
          <p:nvPr>
            <p:ph type="dt" sz="half" idx="10"/>
          </p:nvPr>
        </p:nvSpPr>
        <p:spPr/>
        <p:txBody>
          <a:bodyPr/>
          <a:lstStyle/>
          <a:p>
            <a:pPr>
              <a:defRP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921957" y="836762"/>
            <a:ext cx="7618539" cy="508959"/>
          </a:xfrm>
        </p:spPr>
        <p:txBody>
          <a:bodyPr/>
          <a:lstStyle/>
          <a:p>
            <a:pPr eaLnBrk="1" hangingPunct="1"/>
            <a:r>
              <a:rPr lang="en-GB" altLang="en-US" dirty="0" smtClean="0"/>
              <a:t>You picked RO/US?</a:t>
            </a:r>
          </a:p>
        </p:txBody>
      </p:sp>
      <p:sp>
        <p:nvSpPr>
          <p:cNvPr id="16387" name="Content Placeholder 2"/>
          <p:cNvSpPr>
            <a:spLocks noGrp="1"/>
          </p:cNvSpPr>
          <p:nvPr>
            <p:ph idx="1"/>
          </p:nvPr>
        </p:nvSpPr>
        <p:spPr>
          <a:xfrm>
            <a:off x="585216" y="1578633"/>
            <a:ext cx="8451850" cy="4183811"/>
          </a:xfrm>
        </p:spPr>
        <p:txBody>
          <a:bodyPr/>
          <a:lstStyle/>
          <a:p>
            <a:pPr eaLnBrk="1" hangingPunct="1"/>
            <a:r>
              <a:rPr lang="en-GB" altLang="en-US" dirty="0" smtClean="0"/>
              <a:t>There are 21 ISAs in total</a:t>
            </a:r>
          </a:p>
          <a:p>
            <a:pPr eaLnBrk="1" hangingPunct="1"/>
            <a:r>
              <a:rPr lang="en-GB" altLang="en-US" dirty="0" smtClean="0"/>
              <a:t>Available ISAs if you filed at the RO/US:</a:t>
            </a:r>
          </a:p>
          <a:p>
            <a:pPr lvl="1"/>
            <a:r>
              <a:rPr lang="en-GB" altLang="en-US" dirty="0" smtClean="0"/>
              <a:t>AU (Australia)</a:t>
            </a:r>
          </a:p>
          <a:p>
            <a:pPr lvl="1"/>
            <a:r>
              <a:rPr lang="en-GB" altLang="en-US" dirty="0" smtClean="0"/>
              <a:t>EP (EPO)</a:t>
            </a:r>
          </a:p>
          <a:p>
            <a:pPr lvl="1"/>
            <a:r>
              <a:rPr lang="en-GB" altLang="en-US" dirty="0" smtClean="0"/>
              <a:t>RU (Russia)</a:t>
            </a:r>
          </a:p>
          <a:p>
            <a:pPr lvl="1"/>
            <a:r>
              <a:rPr lang="en-GB" altLang="en-US" dirty="0" smtClean="0"/>
              <a:t>SG (Singapore)</a:t>
            </a:r>
          </a:p>
          <a:p>
            <a:pPr lvl="1"/>
            <a:r>
              <a:rPr lang="en-GB" altLang="en-US" dirty="0" smtClean="0"/>
              <a:t>IL (Israel)</a:t>
            </a:r>
          </a:p>
          <a:p>
            <a:pPr lvl="1"/>
            <a:r>
              <a:rPr lang="en-GB" altLang="en-US" dirty="0" smtClean="0"/>
              <a:t>JP (Japan)</a:t>
            </a:r>
          </a:p>
          <a:p>
            <a:pPr lvl="1"/>
            <a:r>
              <a:rPr lang="en-GB" altLang="en-US" dirty="0" smtClean="0"/>
              <a:t>KR (South Korea)</a:t>
            </a:r>
          </a:p>
          <a:p>
            <a:pPr lvl="1"/>
            <a:r>
              <a:rPr lang="en-GB" altLang="en-US" dirty="0" smtClean="0"/>
              <a:t>US (USPTO)</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921957" y="819509"/>
            <a:ext cx="7618539" cy="465828"/>
          </a:xfrm>
        </p:spPr>
        <p:txBody>
          <a:bodyPr/>
          <a:lstStyle/>
          <a:p>
            <a:pPr eaLnBrk="1" hangingPunct="1"/>
            <a:r>
              <a:rPr lang="en-US" altLang="en-US" dirty="0" smtClean="0"/>
              <a:t>Factors to Consider in Choosing an ISA</a:t>
            </a:r>
            <a:endParaRPr lang="en-GB" altLang="en-US" dirty="0" smtClean="0"/>
          </a:p>
        </p:txBody>
      </p:sp>
      <p:sp>
        <p:nvSpPr>
          <p:cNvPr id="17411" name="Text Box 5"/>
          <p:cNvSpPr txBox="1">
            <a:spLocks noChangeArrowheads="1"/>
          </p:cNvSpPr>
          <p:nvPr/>
        </p:nvSpPr>
        <p:spPr bwMode="auto">
          <a:xfrm>
            <a:off x="2616200" y="6146800"/>
            <a:ext cx="184150" cy="369888"/>
          </a:xfrm>
          <a:prstGeom prst="rect">
            <a:avLst/>
          </a:prstGeom>
          <a:noFill/>
          <a:ln w="9525">
            <a:noFill/>
            <a:round/>
            <a:headEnd/>
            <a:tailEnd/>
          </a:ln>
          <a:effectLst/>
        </p:spPr>
        <p:txBody>
          <a:bodyPr wrap="none" anchor="ctr"/>
          <a:lstStyle/>
          <a:p>
            <a:endParaRPr lang="en-GB" altLang="en-US"/>
          </a:p>
        </p:txBody>
      </p:sp>
      <p:sp>
        <p:nvSpPr>
          <p:cNvPr id="17412" name="Content Placeholder 2"/>
          <p:cNvSpPr>
            <a:spLocks noGrp="1"/>
          </p:cNvSpPr>
          <p:nvPr>
            <p:ph idx="1"/>
          </p:nvPr>
        </p:nvSpPr>
        <p:spPr>
          <a:xfrm>
            <a:off x="585216" y="1328468"/>
            <a:ext cx="8451850" cy="4753155"/>
          </a:xfrm>
        </p:spPr>
        <p:txBody>
          <a:bodyPr/>
          <a:lstStyle/>
          <a:p>
            <a:pPr eaLnBrk="1" hangingPunct="1"/>
            <a:r>
              <a:rPr lang="en-US" altLang="en-US" dirty="0" smtClean="0"/>
              <a:t>PPH benefit</a:t>
            </a:r>
          </a:p>
          <a:p>
            <a:pPr eaLnBrk="1" hangingPunct="1"/>
            <a:r>
              <a:rPr lang="en-US" altLang="en-US" dirty="0" smtClean="0"/>
              <a:t>Cost</a:t>
            </a:r>
          </a:p>
          <a:p>
            <a:pPr eaLnBrk="1" hangingPunct="1"/>
            <a:r>
              <a:rPr lang="en-US" altLang="en-US" dirty="0" smtClean="0"/>
              <a:t>Timeliness</a:t>
            </a:r>
          </a:p>
          <a:p>
            <a:pPr eaLnBrk="1" hangingPunct="1"/>
            <a:r>
              <a:rPr lang="en-US" altLang="en-US" dirty="0" smtClean="0"/>
              <a:t>Effect on later national/regional stage</a:t>
            </a:r>
          </a:p>
          <a:p>
            <a:pPr eaLnBrk="1" hangingPunct="1"/>
            <a:r>
              <a:rPr lang="en-US" altLang="en-US" dirty="0" smtClean="0"/>
              <a:t>Characteristics of ISRs from the different ISAs</a:t>
            </a:r>
          </a:p>
          <a:p>
            <a:pPr eaLnBrk="1" hangingPunct="1"/>
            <a:r>
              <a:rPr lang="en-US" altLang="en-US" dirty="0" smtClean="0"/>
              <a:t>Language competency</a:t>
            </a:r>
          </a:p>
          <a:p>
            <a:pPr eaLnBrk="1" hangingPunct="1"/>
            <a:r>
              <a:rPr lang="en-US" altLang="en-US" dirty="0" smtClean="0"/>
              <a:t>Who does the work (outsourcing)</a:t>
            </a:r>
          </a:p>
          <a:p>
            <a:pPr eaLnBrk="1" hangingPunct="1"/>
            <a:r>
              <a:rPr lang="en-US" altLang="en-US" dirty="0" smtClean="0"/>
              <a:t>Provision of cited references</a:t>
            </a:r>
          </a:p>
          <a:p>
            <a:pPr eaLnBrk="1" hangingPunct="1"/>
            <a:r>
              <a:rPr lang="en-US" altLang="en-US" dirty="0" smtClean="0"/>
              <a:t>Competencies</a:t>
            </a:r>
          </a:p>
          <a:p>
            <a:pPr eaLnBrk="1" hangingPunct="1"/>
            <a:r>
              <a:rPr lang="en-US" altLang="en-US" dirty="0" smtClean="0"/>
              <a:t>Keep in mind that some clients do not care at all about the ISR/WO</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585216" y="1466490"/>
            <a:ext cx="8451850" cy="4209691"/>
          </a:xfrm>
        </p:spPr>
        <p:txBody>
          <a:bodyPr/>
          <a:lstStyle/>
          <a:p>
            <a:pPr eaLnBrk="1" hangingPunct="1"/>
            <a:r>
              <a:rPr lang="en-US" altLang="en-US" dirty="0" smtClean="0"/>
              <a:t>AU, IL, JP, KR, RU, SG, and US are all part of the Global PPH pilot.  Positive results from any of those ISAs may form the basis for PPH status in:</a:t>
            </a:r>
          </a:p>
          <a:p>
            <a:pPr lvl="1"/>
            <a:r>
              <a:rPr lang="en-US" altLang="en-US" dirty="0" smtClean="0"/>
              <a:t>AT, AU, CA, DE, DK, EE, ES, FI, GB. HU, IL, IS, JP, KR, NO, PT, RU, SE, SG, US</a:t>
            </a:r>
          </a:p>
          <a:p>
            <a:pPr eaLnBrk="1" hangingPunct="1"/>
            <a:r>
              <a:rPr lang="en-US" altLang="en-US" dirty="0" smtClean="0"/>
              <a:t>EP, JP, KR, and US are part of the IP5 PPH pilot.  Positive results from any of those ISAs may form the basis for PPH status in:</a:t>
            </a:r>
          </a:p>
          <a:p>
            <a:pPr lvl="1"/>
            <a:r>
              <a:rPr lang="en-US" altLang="en-US" dirty="0" smtClean="0"/>
              <a:t>CN, EP, JP, KR, US </a:t>
            </a:r>
          </a:p>
          <a:p>
            <a:pPr eaLnBrk="1" hangingPunct="1"/>
            <a:r>
              <a:rPr lang="en-US" altLang="en-US" dirty="0" smtClean="0"/>
              <a:t>So if you know now in which Offices you might enter national/regional phase, and if you might want PPH benefit in those Offices, this may influence your choice of ISA</a:t>
            </a:r>
          </a:p>
        </p:txBody>
      </p:sp>
      <p:sp>
        <p:nvSpPr>
          <p:cNvPr id="18435" name="Title 1"/>
          <p:cNvSpPr>
            <a:spLocks noGrp="1"/>
          </p:cNvSpPr>
          <p:nvPr>
            <p:ph type="title"/>
          </p:nvPr>
        </p:nvSpPr>
        <p:spPr>
          <a:xfrm>
            <a:off x="921957" y="733246"/>
            <a:ext cx="7618539" cy="517584"/>
          </a:xfrm>
        </p:spPr>
        <p:txBody>
          <a:bodyPr/>
          <a:lstStyle/>
          <a:p>
            <a:pPr eaLnBrk="1" hangingPunct="1"/>
            <a:r>
              <a:rPr lang="en-GB" altLang="en-US" dirty="0" smtClean="0"/>
              <a:t>PPH Benefit</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36762"/>
            <a:ext cx="7618539" cy="789791"/>
          </a:xfrm>
        </p:spPr>
        <p:txBody>
          <a:bodyPr/>
          <a:lstStyle/>
          <a:p>
            <a:r>
              <a:rPr lang="en-US" dirty="0" smtClean="0"/>
              <a:t>EPO and PPH</a:t>
            </a:r>
            <a:endParaRPr lang="en-US" dirty="0"/>
          </a:p>
        </p:txBody>
      </p:sp>
      <p:sp>
        <p:nvSpPr>
          <p:cNvPr id="3" name="Content Placeholder 2"/>
          <p:cNvSpPr>
            <a:spLocks noGrp="1"/>
          </p:cNvSpPr>
          <p:nvPr>
            <p:ph idx="1"/>
          </p:nvPr>
        </p:nvSpPr>
        <p:spPr>
          <a:xfrm>
            <a:off x="585216" y="1682151"/>
            <a:ext cx="8451850" cy="2991195"/>
          </a:xfrm>
        </p:spPr>
        <p:txBody>
          <a:bodyPr/>
          <a:lstStyle/>
          <a:p>
            <a:r>
              <a:rPr lang="en-US" altLang="en-US" dirty="0" smtClean="0"/>
              <a:t>Note that EPO has the PACE program, which offers the opportunity to accelerate search or examination without having to qualify for PPH</a:t>
            </a:r>
          </a:p>
          <a:p>
            <a:r>
              <a:rPr lang="en-US" altLang="en-US" dirty="0" smtClean="0"/>
              <a:t>PPH is generally ineffective with EPO as the Office of Later Examination, but can be effective elsewhere with EPO as the Office of Earlier Examination.</a:t>
            </a:r>
          </a:p>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724619" y="672861"/>
            <a:ext cx="7815878" cy="483080"/>
          </a:xfrm>
        </p:spPr>
        <p:txBody>
          <a:bodyPr/>
          <a:lstStyle/>
          <a:p>
            <a:pPr eaLnBrk="1" hangingPunct="1"/>
            <a:r>
              <a:rPr lang="en-US" altLang="en-US" dirty="0" smtClean="0"/>
              <a:t>Search Fees as of June 1, 2016</a:t>
            </a:r>
            <a:endParaRPr lang="en-GB" altLang="en-US" dirty="0" smtClean="0"/>
          </a:p>
        </p:txBody>
      </p:sp>
      <p:sp>
        <p:nvSpPr>
          <p:cNvPr id="19459" name="Content Placeholder 2"/>
          <p:cNvSpPr>
            <a:spLocks noGrp="1"/>
          </p:cNvSpPr>
          <p:nvPr>
            <p:ph idx="1"/>
          </p:nvPr>
        </p:nvSpPr>
        <p:spPr>
          <a:xfrm>
            <a:off x="360363" y="1155939"/>
            <a:ext cx="8423275" cy="5382883"/>
          </a:xfrm>
        </p:spPr>
        <p:txBody>
          <a:bodyPr/>
          <a:lstStyle/>
          <a:p>
            <a:pPr eaLnBrk="1" hangingPunct="1"/>
            <a:r>
              <a:rPr lang="en-US" altLang="en-US" dirty="0" smtClean="0"/>
              <a:t>AU:  $1,674 (second and subsequent inventions ≈ $1,674 each)</a:t>
            </a:r>
          </a:p>
          <a:p>
            <a:pPr eaLnBrk="1" hangingPunct="1"/>
            <a:r>
              <a:rPr lang="en-US" altLang="en-US" dirty="0" smtClean="0"/>
              <a:t>EP:  $2,097 (second and subsequent inventions ≈ $2,097 each)</a:t>
            </a:r>
          </a:p>
          <a:p>
            <a:pPr eaLnBrk="1" hangingPunct="1"/>
            <a:r>
              <a:rPr lang="en-US" altLang="en-US" dirty="0" smtClean="0"/>
              <a:t>IL:  $912 (second and subsequent inventions ≈ $912 each)</a:t>
            </a:r>
          </a:p>
          <a:p>
            <a:pPr eaLnBrk="1" hangingPunct="1"/>
            <a:r>
              <a:rPr lang="en-US" altLang="en-US" dirty="0" smtClean="0"/>
              <a:t>JP:  $1,378 (second and subsequent inventions ≈ $1,209 each)</a:t>
            </a:r>
          </a:p>
          <a:p>
            <a:pPr eaLnBrk="1" hangingPunct="1"/>
            <a:r>
              <a:rPr lang="en-US" altLang="en-US" dirty="0" smtClean="0"/>
              <a:t>KR:  $1,120 (second and subsequent inventions KRW 225,000 each ≈ $192) </a:t>
            </a:r>
          </a:p>
          <a:p>
            <a:pPr eaLnBrk="1" hangingPunct="1"/>
            <a:r>
              <a:rPr lang="en-US" altLang="en-US" dirty="0" smtClean="0"/>
              <a:t>RU:  $420 (second and subsequent inventions ≈ $420 each)</a:t>
            </a:r>
          </a:p>
          <a:p>
            <a:r>
              <a:rPr lang="en-US" altLang="en-US" dirty="0" smtClean="0"/>
              <a:t>SG:  $1,578 (second and subsequent inventions ≈ $1,662 each) </a:t>
            </a:r>
          </a:p>
          <a:p>
            <a:pPr eaLnBrk="1" hangingPunct="1"/>
            <a:r>
              <a:rPr lang="en-US" altLang="en-US" dirty="0" smtClean="0"/>
              <a:t>US:  $2,080 (second and subsequent inventions $2,080 each)</a:t>
            </a:r>
          </a:p>
          <a:p>
            <a:pPr lvl="1" eaLnBrk="1" hangingPunct="1"/>
            <a:r>
              <a:rPr lang="en-US" altLang="en-US" dirty="0" smtClean="0"/>
              <a:t>$1,040 if the applicant is a small entity (second and subsequent inventions $1,040 each)</a:t>
            </a:r>
          </a:p>
          <a:p>
            <a:pPr lvl="1" eaLnBrk="1" hangingPunct="1"/>
            <a:r>
              <a:rPr lang="en-US" altLang="en-US" dirty="0" smtClean="0"/>
              <a:t>$520 if the applicant is a micro-entity (second and subsequent inventions $520 each)</a:t>
            </a:r>
          </a:p>
          <a:p>
            <a:pPr eaLnBrk="1" hangingPunct="1"/>
            <a:endParaRPr lang="en-US" altLang="en-US" dirty="0" smtClean="0"/>
          </a:p>
          <a:p>
            <a:pPr eaLnBrk="1" hangingPunct="1"/>
            <a:endParaRPr lang="en-US" altLang="en-US" dirty="0" smtClean="0"/>
          </a:p>
          <a:p>
            <a:pPr eaLnBrk="1" hangingPunct="1"/>
            <a:endParaRPr lang="en-GB"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p:cNvSpPr>
            <a:spLocks noGrp="1"/>
          </p:cNvSpPr>
          <p:nvPr>
            <p:ph idx="1"/>
          </p:nvPr>
        </p:nvSpPr>
        <p:spPr>
          <a:xfrm>
            <a:off x="585216" y="1802921"/>
            <a:ext cx="8451850" cy="2870425"/>
          </a:xfrm>
        </p:spPr>
        <p:txBody>
          <a:bodyPr/>
          <a:lstStyle/>
          <a:p>
            <a:pPr eaLnBrk="1" hangingPunct="1"/>
            <a:r>
              <a:rPr lang="en-US" altLang="en-US" dirty="0" smtClean="0"/>
              <a:t>Where there is lack of unity, the ISA will only search the first invention</a:t>
            </a:r>
          </a:p>
          <a:p>
            <a:pPr eaLnBrk="1" hangingPunct="1"/>
            <a:r>
              <a:rPr lang="en-US" altLang="en-US" dirty="0" smtClean="0"/>
              <a:t>To have the additional inventions searched, applicant has to pay an additional search fee for each invention in the ISA’s local currency</a:t>
            </a:r>
          </a:p>
          <a:p>
            <a:pPr eaLnBrk="1" hangingPunct="1"/>
            <a:r>
              <a:rPr lang="en-US" altLang="en-US" dirty="0" smtClean="0"/>
              <a:t>Consider the comparative cost of search if there is a likelihood of lack of  unity</a:t>
            </a:r>
          </a:p>
          <a:p>
            <a:pPr lvl="1"/>
            <a:r>
              <a:rPr lang="en-US" altLang="en-US" dirty="0" smtClean="0"/>
              <a:t>If you think you are likely to have multiple inventions, consider ISA/KR</a:t>
            </a:r>
          </a:p>
          <a:p>
            <a:pPr lvl="1">
              <a:buNone/>
            </a:pPr>
            <a:endParaRPr lang="en-US" altLang="en-US" dirty="0" smtClean="0"/>
          </a:p>
        </p:txBody>
      </p:sp>
      <p:sp>
        <p:nvSpPr>
          <p:cNvPr id="20483" name="Title 1"/>
          <p:cNvSpPr>
            <a:spLocks noGrp="1"/>
          </p:cNvSpPr>
          <p:nvPr>
            <p:ph type="title"/>
          </p:nvPr>
        </p:nvSpPr>
        <p:spPr>
          <a:xfrm>
            <a:off x="921957" y="819510"/>
            <a:ext cx="7618539" cy="807044"/>
          </a:xfrm>
        </p:spPr>
        <p:txBody>
          <a:bodyPr/>
          <a:lstStyle/>
          <a:p>
            <a:pPr eaLnBrk="1" hangingPunct="1"/>
            <a:r>
              <a:rPr lang="en-US" altLang="en-US" dirty="0" smtClean="0"/>
              <a:t>Additional Search Fees in the Event of Lack of Unity of Invention</a:t>
            </a:r>
            <a:endParaRPr lang="en-GB"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41872"/>
            <a:ext cx="7618539" cy="439947"/>
          </a:xfrm>
        </p:spPr>
        <p:txBody>
          <a:bodyPr/>
          <a:lstStyle/>
          <a:p>
            <a:r>
              <a:rPr lang="en-US" dirty="0" smtClean="0"/>
              <a:t>Timeliness in 2015</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845389" y="1414732"/>
            <a:ext cx="7720641" cy="3985403"/>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93631"/>
            <a:ext cx="7618539" cy="586596"/>
          </a:xfrm>
        </p:spPr>
        <p:txBody>
          <a:bodyPr/>
          <a:lstStyle/>
          <a:p>
            <a:r>
              <a:rPr lang="en-US" dirty="0" smtClean="0"/>
              <a:t>Timeliness</a:t>
            </a:r>
            <a:endParaRPr lang="en-US" dirty="0"/>
          </a:p>
        </p:txBody>
      </p:sp>
      <p:sp>
        <p:nvSpPr>
          <p:cNvPr id="3" name="Content Placeholder 2"/>
          <p:cNvSpPr>
            <a:spLocks noGrp="1"/>
          </p:cNvSpPr>
          <p:nvPr>
            <p:ph idx="1"/>
          </p:nvPr>
        </p:nvSpPr>
        <p:spPr>
          <a:xfrm>
            <a:off x="585216" y="1168400"/>
            <a:ext cx="8451850" cy="5113867"/>
          </a:xfrm>
        </p:spPr>
        <p:txBody>
          <a:bodyPr/>
          <a:lstStyle/>
          <a:p>
            <a:r>
              <a:rPr lang="en-US" dirty="0" smtClean="0"/>
              <a:t>Ranking among ISAs available to RO/US filers:</a:t>
            </a:r>
          </a:p>
          <a:p>
            <a:pPr lvl="1"/>
            <a:r>
              <a:rPr lang="en-US" u="sng" dirty="0" smtClean="0"/>
              <a:t>ISA</a:t>
            </a:r>
            <a:r>
              <a:rPr lang="en-US" dirty="0" smtClean="0"/>
              <a:t>	</a:t>
            </a:r>
            <a:r>
              <a:rPr lang="en-US" u="sng" dirty="0" smtClean="0"/>
              <a:t>Share transmitted within 3 months</a:t>
            </a:r>
          </a:p>
          <a:p>
            <a:pPr lvl="1"/>
            <a:r>
              <a:rPr lang="en-US" dirty="0" smtClean="0"/>
              <a:t>SG		100%</a:t>
            </a:r>
          </a:p>
          <a:p>
            <a:pPr lvl="1"/>
            <a:r>
              <a:rPr lang="en-US" dirty="0" smtClean="0"/>
              <a:t>JP		99.1%</a:t>
            </a:r>
          </a:p>
          <a:p>
            <a:pPr lvl="1"/>
            <a:r>
              <a:rPr lang="en-US" dirty="0" smtClean="0"/>
              <a:t>AU		91.9%</a:t>
            </a:r>
          </a:p>
          <a:p>
            <a:pPr lvl="1"/>
            <a:r>
              <a:rPr lang="en-US" dirty="0" smtClean="0"/>
              <a:t>KR		90.3%</a:t>
            </a:r>
          </a:p>
          <a:p>
            <a:pPr lvl="1"/>
            <a:r>
              <a:rPr lang="en-US" dirty="0" smtClean="0"/>
              <a:t>EP		68.2%</a:t>
            </a:r>
          </a:p>
          <a:p>
            <a:pPr lvl="1"/>
            <a:r>
              <a:rPr lang="en-US" dirty="0" smtClean="0"/>
              <a:t>IL		56.2%</a:t>
            </a:r>
          </a:p>
          <a:p>
            <a:pPr lvl="1"/>
            <a:r>
              <a:rPr lang="en-US" dirty="0" smtClean="0"/>
              <a:t>RU		56.0%</a:t>
            </a:r>
          </a:p>
          <a:p>
            <a:pPr lvl="1"/>
            <a:r>
              <a:rPr lang="en-US" dirty="0" smtClean="0"/>
              <a:t>US		39.5%</a:t>
            </a:r>
          </a:p>
          <a:p>
            <a:r>
              <a:rPr lang="en-US" dirty="0" smtClean="0"/>
              <a:t>Offices below the overall average:  EP, IL, RU, US</a:t>
            </a:r>
          </a:p>
          <a:p>
            <a:r>
              <a:rPr lang="en-US" dirty="0" smtClean="0"/>
              <a:t>But in overwhelming majority of cases, the ISR is transmitted within 4-5 months of receipt of the search copy</a:t>
            </a:r>
          </a:p>
          <a:p>
            <a:endParaRPr lang="en-US" dirty="0" smtClean="0"/>
          </a:p>
          <a:p>
            <a:endParaRPr lang="en-US" dirty="0" smtClean="0"/>
          </a:p>
          <a:p>
            <a:endParaRPr lang="en-US" dirty="0" smtClean="0"/>
          </a:p>
          <a:p>
            <a:endParaRPr lang="en-US" dirty="0" smtClean="0"/>
          </a:p>
          <a:p>
            <a:endParaRPr lang="en-US" dirty="0" smtClean="0"/>
          </a:p>
          <a:p>
            <a:pPr lvl="1"/>
            <a:endParaRPr lang="en-US" dirty="0"/>
          </a:p>
        </p:txBody>
      </p:sp>
      <p:sp>
        <p:nvSpPr>
          <p:cNvPr id="4" name="Date Placeholder 3"/>
          <p:cNvSpPr>
            <a:spLocks noGrp="1"/>
          </p:cNvSpPr>
          <p:nvPr>
            <p:ph type="dt" sz="half" idx="10"/>
          </p:nvPr>
        </p:nvSpPr>
        <p:spPr/>
        <p:txBody>
          <a:bodyPr/>
          <a:lstStyle/>
          <a:p>
            <a:pPr>
              <a:defRP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585216" y="1639019"/>
            <a:ext cx="8451850" cy="3976777"/>
          </a:xfrm>
        </p:spPr>
        <p:txBody>
          <a:bodyPr/>
          <a:lstStyle/>
          <a:p>
            <a:pPr eaLnBrk="1" hangingPunct="1"/>
            <a:r>
              <a:rPr lang="en-US" altLang="en-US" dirty="0" smtClean="0"/>
              <a:t>If you pick ISA/EP and later enter the EP regional phase, you don’t have to pay a search fee to the DO/EP</a:t>
            </a:r>
          </a:p>
          <a:p>
            <a:pPr lvl="1"/>
            <a:r>
              <a:rPr lang="en-US" altLang="en-US" dirty="0" smtClean="0"/>
              <a:t>EPO “drinks its own Champagne”</a:t>
            </a:r>
          </a:p>
          <a:p>
            <a:pPr eaLnBrk="1" hangingPunct="1"/>
            <a:r>
              <a:rPr lang="en-US" altLang="en-US" dirty="0" smtClean="0"/>
              <a:t>If you pick ISA/US and get a favorable WO, or pick IPEA/US and get a favorable IPRP (Chapter II), and you later enter the US national stage, you get out-of-order examination and reduced search and examination fees (37 CFR 1.496)</a:t>
            </a:r>
          </a:p>
          <a:p>
            <a:pPr eaLnBrk="1" hangingPunct="1"/>
            <a:r>
              <a:rPr lang="en-US" altLang="en-US" dirty="0" smtClean="0"/>
              <a:t>If you pick IPEA/AU, you get a reduced examination fee in EO/AU</a:t>
            </a:r>
          </a:p>
        </p:txBody>
      </p:sp>
      <p:sp>
        <p:nvSpPr>
          <p:cNvPr id="22531" name="Title 1"/>
          <p:cNvSpPr>
            <a:spLocks noGrp="1"/>
          </p:cNvSpPr>
          <p:nvPr>
            <p:ph type="title"/>
          </p:nvPr>
        </p:nvSpPr>
        <p:spPr>
          <a:xfrm>
            <a:off x="921957" y="862642"/>
            <a:ext cx="7618539" cy="646981"/>
          </a:xfrm>
        </p:spPr>
        <p:txBody>
          <a:bodyPr/>
          <a:lstStyle/>
          <a:p>
            <a:pPr eaLnBrk="1" hangingPunct="1"/>
            <a:r>
              <a:rPr lang="en-US" altLang="en-US" dirty="0" smtClean="0"/>
              <a:t>Effect on Later National/Regional Stage</a:t>
            </a:r>
            <a:endParaRPr lang="en-GB"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33245"/>
            <a:ext cx="7618539" cy="1302589"/>
          </a:xfrm>
        </p:spPr>
        <p:txBody>
          <a:bodyPr/>
          <a:lstStyle/>
          <a:p>
            <a:r>
              <a:rPr lang="en-US" dirty="0" smtClean="0"/>
              <a:t>Characteristics of ISRs</a:t>
            </a:r>
            <a:br>
              <a:rPr lang="en-US" dirty="0" smtClean="0"/>
            </a:br>
            <a:r>
              <a:rPr lang="en-US" sz="1600" dirty="0" smtClean="0"/>
              <a:t>Source:  WIPO Circular C. PCT 1463 (December 18, 2015) </a:t>
            </a:r>
            <a:r>
              <a:rPr lang="en-US" sz="1400" dirty="0" smtClean="0"/>
              <a:t/>
            </a:r>
            <a:br>
              <a:rPr lang="en-US" sz="1400" dirty="0" smtClean="0"/>
            </a:br>
            <a:r>
              <a:rPr lang="en-US" sz="1400" dirty="0" smtClean="0"/>
              <a:t> </a:t>
            </a:r>
            <a:r>
              <a:rPr lang="en-US" sz="1400" dirty="0" smtClean="0">
                <a:hlinkClick r:id="rId2"/>
              </a:rPr>
              <a:t>http://www.wipo.int/export/sites/www/pct/en/circulars/2015/1463-e-annex.pdf</a:t>
            </a:r>
            <a:r>
              <a:rPr lang="en-US" sz="1400" dirty="0" smtClean="0"/>
              <a:t/>
            </a:r>
            <a:br>
              <a:rPr lang="en-US" sz="1400" dirty="0" smtClean="0"/>
            </a:br>
            <a:r>
              <a:rPr lang="en-US" sz="1400" dirty="0" smtClean="0"/>
              <a:t/>
            </a:r>
            <a:br>
              <a:rPr lang="en-US" sz="1400" dirty="0" smtClean="0"/>
            </a:br>
            <a:r>
              <a:rPr lang="en-US" sz="1400" dirty="0" smtClean="0"/>
              <a:t>X/Y Citation Rate</a:t>
            </a:r>
            <a:br>
              <a:rPr lang="en-US" sz="1400" dirty="0" smtClean="0"/>
            </a:br>
            <a:endParaRPr lang="en-US" sz="1400" dirty="0"/>
          </a:p>
        </p:txBody>
      </p:sp>
      <p:sp>
        <p:nvSpPr>
          <p:cNvPr id="4" name="Date Placeholder 3"/>
          <p:cNvSpPr>
            <a:spLocks noGrp="1"/>
          </p:cNvSpPr>
          <p:nvPr>
            <p:ph type="dt" sz="half"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pic>
        <p:nvPicPr>
          <p:cNvPr id="3074" name="Picture 2"/>
          <p:cNvPicPr>
            <a:picLocks noGrp="1" noChangeAspect="1" noChangeArrowheads="1"/>
          </p:cNvPicPr>
          <p:nvPr>
            <p:ph idx="1"/>
          </p:nvPr>
        </p:nvPicPr>
        <p:blipFill>
          <a:blip r:embed="rId3" cstate="print"/>
          <a:srcRect/>
          <a:stretch>
            <a:fillRect/>
          </a:stretch>
        </p:blipFill>
        <p:spPr bwMode="auto">
          <a:xfrm>
            <a:off x="1526875" y="2006612"/>
            <a:ext cx="5969480" cy="3514294"/>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54016"/>
            <a:ext cx="7618539" cy="992038"/>
          </a:xfrm>
        </p:spPr>
        <p:txBody>
          <a:bodyPr/>
          <a:lstStyle/>
          <a:p>
            <a:r>
              <a:rPr lang="en-US" dirty="0" smtClean="0"/>
              <a:t>Characteristics of ISRs</a:t>
            </a:r>
            <a:br>
              <a:rPr lang="en-US" dirty="0" smtClean="0"/>
            </a:br>
            <a:r>
              <a:rPr lang="en-US" sz="1400" dirty="0" smtClean="0"/>
              <a:t/>
            </a:r>
            <a:br>
              <a:rPr lang="en-US" sz="1400" dirty="0" smtClean="0"/>
            </a:br>
            <a:r>
              <a:rPr lang="en-US" sz="1400" dirty="0" smtClean="0"/>
              <a:t>A Citation Only Rate</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1147313" y="1906360"/>
            <a:ext cx="6633713" cy="3614546"/>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79893"/>
            <a:ext cx="7618539" cy="888522"/>
          </a:xfrm>
        </p:spPr>
        <p:txBody>
          <a:bodyPr/>
          <a:lstStyle/>
          <a:p>
            <a:r>
              <a:rPr lang="en-US" dirty="0" smtClean="0"/>
              <a:t>Characteristics of ISRs</a:t>
            </a:r>
            <a:br>
              <a:rPr lang="en-US" dirty="0" smtClean="0"/>
            </a:br>
            <a:r>
              <a:rPr lang="en-US" sz="1400" dirty="0" smtClean="0"/>
              <a:t/>
            </a:r>
            <a:br>
              <a:rPr lang="en-US" sz="1400" dirty="0" smtClean="0"/>
            </a:br>
            <a:r>
              <a:rPr lang="en-US" sz="1400" dirty="0" smtClean="0"/>
              <a:t>Y Without X Citation Rate</a:t>
            </a:r>
            <a:r>
              <a:rPr lang="en-US" dirty="0" smtClean="0"/>
              <a:t/>
            </a:r>
            <a:br>
              <a:rPr lang="en-US" dirty="0" smtClean="0"/>
            </a:br>
            <a:endParaRPr lang="en-US"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1242204" y="1840705"/>
            <a:ext cx="6245524" cy="3501519"/>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36762"/>
            <a:ext cx="7618539" cy="854015"/>
          </a:xfrm>
        </p:spPr>
        <p:txBody>
          <a:bodyPr/>
          <a:lstStyle/>
          <a:p>
            <a:r>
              <a:rPr lang="en-US" dirty="0" smtClean="0"/>
              <a:t>Characteristics of ISRs</a:t>
            </a:r>
            <a:r>
              <a:rPr lang="en-US" sz="1400" dirty="0" smtClean="0"/>
              <a:t/>
            </a:r>
            <a:br>
              <a:rPr lang="en-US" sz="1400" dirty="0" smtClean="0"/>
            </a:br>
            <a:r>
              <a:rPr lang="en-US" sz="1400" dirty="0" smtClean="0"/>
              <a:t/>
            </a:r>
            <a:br>
              <a:rPr lang="en-US" sz="1400" dirty="0" smtClean="0"/>
            </a:br>
            <a:r>
              <a:rPr lang="en-US" sz="1400" dirty="0" smtClean="0"/>
              <a:t>Choice of Citations</a:t>
            </a: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pic>
        <p:nvPicPr>
          <p:cNvPr id="6146" name="Picture 2"/>
          <p:cNvPicPr>
            <a:picLocks noGrp="1" noChangeAspect="1" noChangeArrowheads="1"/>
          </p:cNvPicPr>
          <p:nvPr>
            <p:ph idx="1"/>
          </p:nvPr>
        </p:nvPicPr>
        <p:blipFill>
          <a:blip r:embed="rId2" cstate="print"/>
          <a:srcRect/>
          <a:stretch>
            <a:fillRect/>
          </a:stretch>
        </p:blipFill>
        <p:spPr bwMode="auto">
          <a:xfrm>
            <a:off x="1267348" y="1802921"/>
            <a:ext cx="6639751" cy="370935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585216" y="1236133"/>
            <a:ext cx="8451850" cy="4927600"/>
          </a:xfrm>
        </p:spPr>
        <p:txBody>
          <a:bodyPr/>
          <a:lstStyle/>
          <a:p>
            <a:pPr eaLnBrk="1" hangingPunct="1"/>
            <a:r>
              <a:rPr lang="en-US" altLang="en-US" dirty="0" smtClean="0"/>
              <a:t>An ISA/AU or ISA/US searcher might read only English</a:t>
            </a:r>
          </a:p>
          <a:p>
            <a:pPr eaLnBrk="1" hangingPunct="1"/>
            <a:r>
              <a:rPr lang="en-US" altLang="en-US" dirty="0" smtClean="0"/>
              <a:t>ISA/EP searchers read at least English, German, and French, and some also read additional languages</a:t>
            </a:r>
          </a:p>
          <a:p>
            <a:pPr eaLnBrk="1" hangingPunct="1"/>
            <a:r>
              <a:rPr lang="en-US" altLang="en-US" dirty="0" smtClean="0"/>
              <a:t>ISA/IL searchers read Hebrew and English and most also read Russian</a:t>
            </a:r>
          </a:p>
          <a:p>
            <a:pPr eaLnBrk="1" hangingPunct="1"/>
            <a:r>
              <a:rPr lang="en-US" altLang="en-US" dirty="0" smtClean="0"/>
              <a:t>ISA/JP searchers read Japanese and English</a:t>
            </a:r>
          </a:p>
          <a:p>
            <a:pPr eaLnBrk="1" hangingPunct="1"/>
            <a:r>
              <a:rPr lang="en-US" altLang="en-US" dirty="0" smtClean="0"/>
              <a:t>ISA/KR searchers read at least Korean and English and most also read Japanese</a:t>
            </a:r>
          </a:p>
          <a:p>
            <a:pPr eaLnBrk="1" hangingPunct="1"/>
            <a:r>
              <a:rPr lang="en-US" altLang="en-US" dirty="0" smtClean="0"/>
              <a:t>ISA/RU searchers read at least Russian and English and some also read additional languages</a:t>
            </a:r>
          </a:p>
          <a:p>
            <a:pPr eaLnBrk="1" hangingPunct="1"/>
            <a:r>
              <a:rPr lang="en-US" altLang="en-US" dirty="0" smtClean="0"/>
              <a:t>ISA/SG searchers read English and Mandarin and some also read </a:t>
            </a:r>
            <a:r>
              <a:rPr lang="en-US" altLang="en-US" dirty="0" err="1" smtClean="0"/>
              <a:t>additioal</a:t>
            </a:r>
            <a:r>
              <a:rPr lang="en-US" altLang="en-US" dirty="0" smtClean="0"/>
              <a:t> languages</a:t>
            </a:r>
          </a:p>
        </p:txBody>
      </p:sp>
      <p:sp>
        <p:nvSpPr>
          <p:cNvPr id="24579" name="Title 1"/>
          <p:cNvSpPr>
            <a:spLocks noGrp="1"/>
          </p:cNvSpPr>
          <p:nvPr>
            <p:ph type="title"/>
          </p:nvPr>
        </p:nvSpPr>
        <p:spPr>
          <a:xfrm>
            <a:off x="921957" y="672860"/>
            <a:ext cx="7618539" cy="741872"/>
          </a:xfrm>
        </p:spPr>
        <p:txBody>
          <a:bodyPr/>
          <a:lstStyle/>
          <a:p>
            <a:pPr eaLnBrk="1" hangingPunct="1"/>
            <a:r>
              <a:rPr lang="en-GB" altLang="en-US" dirty="0" smtClean="0"/>
              <a:t>Language Competency</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585216" y="1604513"/>
            <a:ext cx="8451850" cy="4261449"/>
          </a:xfrm>
        </p:spPr>
        <p:txBody>
          <a:bodyPr/>
          <a:lstStyle/>
          <a:p>
            <a:pPr eaLnBrk="1" hangingPunct="1"/>
            <a:r>
              <a:rPr lang="en-US" altLang="en-US" dirty="0" smtClean="0"/>
              <a:t>An International Authority may exclude certain subject matter from its agreement with WIPO to act as an ISA and IPEA </a:t>
            </a:r>
          </a:p>
          <a:p>
            <a:pPr lvl="1"/>
            <a:r>
              <a:rPr lang="en-US" altLang="en-US" dirty="0" smtClean="0"/>
              <a:t>If all the claims are directed to such subject matter, ISA will issue an Article 17(2)(a) declaration of non-establishment of the ISR</a:t>
            </a:r>
          </a:p>
          <a:p>
            <a:pPr lvl="1"/>
            <a:r>
              <a:rPr lang="en-US" altLang="en-US" dirty="0" smtClean="0"/>
              <a:t>Subject matter not required to be searched includes (Rule 39.1)</a:t>
            </a:r>
          </a:p>
          <a:p>
            <a:pPr lvl="2"/>
            <a:r>
              <a:rPr lang="en-US" altLang="en-US" dirty="0" smtClean="0"/>
              <a:t>Scientific and mathematical theories</a:t>
            </a:r>
          </a:p>
          <a:p>
            <a:pPr lvl="2"/>
            <a:r>
              <a:rPr lang="en-US" altLang="en-US" dirty="0" smtClean="0"/>
              <a:t>Plant or animal varieties or essentially biological processes for the production of plants or animals (except microbiological)</a:t>
            </a:r>
          </a:p>
          <a:p>
            <a:pPr lvl="2"/>
            <a:r>
              <a:rPr lang="en-US" altLang="en-US" dirty="0" smtClean="0"/>
              <a:t>Schemes, rules or methods of doing business</a:t>
            </a:r>
          </a:p>
          <a:p>
            <a:pPr lvl="2"/>
            <a:r>
              <a:rPr lang="en-US" altLang="en-US" dirty="0" smtClean="0"/>
              <a:t>Methods for the treatment or diagnosis of the human or animal body</a:t>
            </a:r>
          </a:p>
          <a:p>
            <a:pPr lvl="2"/>
            <a:r>
              <a:rPr lang="en-US" altLang="en-US" dirty="0" smtClean="0"/>
              <a:t>Mere presentations of information</a:t>
            </a:r>
          </a:p>
          <a:p>
            <a:pPr lvl="2"/>
            <a:r>
              <a:rPr lang="en-US" altLang="en-US" dirty="0" smtClean="0"/>
              <a:t>Computer programs</a:t>
            </a:r>
          </a:p>
          <a:p>
            <a:pPr eaLnBrk="1" hangingPunct="1"/>
            <a:endParaRPr lang="en-US" altLang="en-US" dirty="0" smtClean="0"/>
          </a:p>
        </p:txBody>
      </p:sp>
      <p:sp>
        <p:nvSpPr>
          <p:cNvPr id="25603" name="Title 1"/>
          <p:cNvSpPr>
            <a:spLocks noGrp="1"/>
          </p:cNvSpPr>
          <p:nvPr>
            <p:ph type="title"/>
          </p:nvPr>
        </p:nvSpPr>
        <p:spPr>
          <a:xfrm>
            <a:off x="921957" y="750498"/>
            <a:ext cx="7618539" cy="876055"/>
          </a:xfrm>
        </p:spPr>
        <p:txBody>
          <a:bodyPr/>
          <a:lstStyle/>
          <a:p>
            <a:pPr eaLnBrk="1" hangingPunct="1"/>
            <a:r>
              <a:rPr lang="en-US" altLang="en-US" dirty="0" smtClean="0"/>
              <a:t>Excluded Subject Matter and Subject Matter Not Required to be Searched</a:t>
            </a:r>
            <a:endParaRPr lang="en-GB"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85216" y="1456267"/>
            <a:ext cx="8451850" cy="4301066"/>
          </a:xfrm>
        </p:spPr>
        <p:txBody>
          <a:bodyPr/>
          <a:lstStyle/>
          <a:p>
            <a:pPr eaLnBrk="1" hangingPunct="1"/>
            <a:r>
              <a:rPr lang="en-US" altLang="en-US" dirty="0" smtClean="0"/>
              <a:t>For example:</a:t>
            </a:r>
          </a:p>
          <a:p>
            <a:pPr lvl="1"/>
            <a:r>
              <a:rPr lang="en-US" altLang="en-US" dirty="0" smtClean="0"/>
              <a:t>AU</a:t>
            </a:r>
          </a:p>
          <a:p>
            <a:pPr lvl="2"/>
            <a:r>
              <a:rPr lang="en-US" altLang="en-US" dirty="0" smtClean="0"/>
              <a:t>Methods of treatment</a:t>
            </a:r>
          </a:p>
          <a:p>
            <a:pPr lvl="2"/>
            <a:r>
              <a:rPr lang="en-US" altLang="en-US" dirty="0" smtClean="0"/>
              <a:t>Plant and animal varieties</a:t>
            </a:r>
          </a:p>
          <a:p>
            <a:pPr lvl="1"/>
            <a:r>
              <a:rPr lang="en-US" altLang="en-US" dirty="0" smtClean="0"/>
              <a:t>KR</a:t>
            </a:r>
          </a:p>
          <a:p>
            <a:pPr lvl="2"/>
            <a:r>
              <a:rPr lang="en-US" altLang="en-US" dirty="0" smtClean="0"/>
              <a:t>Methods of treatment of the human body by therapy </a:t>
            </a:r>
          </a:p>
          <a:p>
            <a:pPr lvl="1"/>
            <a:r>
              <a:rPr lang="en-US" altLang="en-US" dirty="0" smtClean="0"/>
              <a:t>RU</a:t>
            </a:r>
          </a:p>
          <a:p>
            <a:pPr lvl="2"/>
            <a:r>
              <a:rPr lang="en-US" altLang="en-US" dirty="0" smtClean="0"/>
              <a:t>Methods of doing business</a:t>
            </a:r>
          </a:p>
          <a:p>
            <a:pPr lvl="2"/>
            <a:r>
              <a:rPr lang="en-US" altLang="en-US" dirty="0" smtClean="0"/>
              <a:t>Software per se</a:t>
            </a:r>
          </a:p>
          <a:p>
            <a:pPr lvl="2"/>
            <a:r>
              <a:rPr lang="en-US" altLang="en-US" dirty="0" smtClean="0"/>
              <a:t>BUT RU does search methods of treatment of the human or animal body by surgery or therapy, as well as diagnostic methods (PCT Rule 39.1 (iv))</a:t>
            </a:r>
          </a:p>
        </p:txBody>
      </p:sp>
      <p:sp>
        <p:nvSpPr>
          <p:cNvPr id="29699" name="Title 1"/>
          <p:cNvSpPr>
            <a:spLocks noGrp="1"/>
          </p:cNvSpPr>
          <p:nvPr>
            <p:ph type="title"/>
          </p:nvPr>
        </p:nvSpPr>
        <p:spPr>
          <a:xfrm>
            <a:off x="921957" y="778934"/>
            <a:ext cx="7618539" cy="660399"/>
          </a:xfrm>
        </p:spPr>
        <p:txBody>
          <a:bodyPr/>
          <a:lstStyle/>
          <a:p>
            <a:pPr eaLnBrk="1" hangingPunct="1"/>
            <a:r>
              <a:rPr lang="en-GB" altLang="en-US" dirty="0" smtClean="0"/>
              <a:t>Subject Matter Not Searched </a:t>
            </a:r>
          </a:p>
        </p:txBody>
      </p:sp>
    </p:spTree>
    <p:extLst>
      <p:ext uri="{BB962C8B-B14F-4D97-AF65-F5344CB8AC3E}">
        <p14:creationId xmlns:p14="http://schemas.microsoft.com/office/powerpoint/2010/main" val="2312475270"/>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78934"/>
            <a:ext cx="7618539" cy="457199"/>
          </a:xfrm>
        </p:spPr>
        <p:txBody>
          <a:bodyPr/>
          <a:lstStyle/>
          <a:p>
            <a:r>
              <a:rPr lang="en-US" dirty="0" smtClean="0"/>
              <a:t>ISA Competency Considerations (1)</a:t>
            </a:r>
            <a:endParaRPr lang="en-US" dirty="0"/>
          </a:p>
        </p:txBody>
      </p:sp>
      <p:sp>
        <p:nvSpPr>
          <p:cNvPr id="3" name="Content Placeholder 2"/>
          <p:cNvSpPr>
            <a:spLocks noGrp="1"/>
          </p:cNvSpPr>
          <p:nvPr>
            <p:ph idx="1"/>
          </p:nvPr>
        </p:nvSpPr>
        <p:spPr>
          <a:xfrm>
            <a:off x="585216" y="1253067"/>
            <a:ext cx="8451850" cy="4995333"/>
          </a:xfrm>
        </p:spPr>
        <p:txBody>
          <a:bodyPr/>
          <a:lstStyle/>
          <a:p>
            <a:r>
              <a:rPr lang="en-US" dirty="0" smtClean="0"/>
              <a:t>ISA/AU</a:t>
            </a:r>
          </a:p>
          <a:p>
            <a:pPr lvl="1"/>
            <a:r>
              <a:rPr lang="en-US" dirty="0" smtClean="0"/>
              <a:t>Not competent to act as ISA for international applications filed by US applicants in RO/US or RO/IB if:</a:t>
            </a:r>
          </a:p>
          <a:p>
            <a:pPr lvl="2"/>
            <a:r>
              <a:rPr lang="en-US" dirty="0" smtClean="0"/>
              <a:t>More than 250 IAs have been received in the relevant fiscal quarter</a:t>
            </a:r>
          </a:p>
          <a:p>
            <a:r>
              <a:rPr lang="en-US" dirty="0" smtClean="0"/>
              <a:t>ISA/EP</a:t>
            </a:r>
          </a:p>
          <a:p>
            <a:pPr lvl="1"/>
            <a:r>
              <a:rPr lang="en-US" dirty="0" smtClean="0"/>
              <a:t>As of January 1, 2015, competent to act as ISA for </a:t>
            </a:r>
            <a:r>
              <a:rPr lang="en-US" dirty="0" err="1" smtClean="0"/>
              <a:t>Ias</a:t>
            </a:r>
            <a:r>
              <a:rPr lang="en-US" dirty="0" smtClean="0"/>
              <a:t> filed by US applicants in RO/US or RO/IB without any competency restrictions</a:t>
            </a:r>
          </a:p>
          <a:p>
            <a:pPr lvl="2"/>
            <a:r>
              <a:rPr lang="en-US" dirty="0" smtClean="0"/>
              <a:t>Including claims directed to business methods involving technical means</a:t>
            </a:r>
          </a:p>
          <a:p>
            <a:pPr lvl="2"/>
            <a:r>
              <a:rPr lang="en-US" dirty="0" smtClean="0"/>
              <a:t>ISA/EP will not search claims directed to mere business methods</a:t>
            </a:r>
          </a:p>
          <a:p>
            <a:pPr lvl="3"/>
            <a:r>
              <a:rPr lang="en-US" dirty="0" smtClean="0"/>
              <a:t>For details, see: </a:t>
            </a:r>
            <a:r>
              <a:rPr lang="en-US" altLang="en-US" dirty="0">
                <a:latin typeface="Segoe UI" pitchFamily="34" charset="0"/>
                <a:hlinkClick r:id="rId2"/>
              </a:rPr>
              <a:t>http://documents.epo.org/projects/babylon/eponet.nsf/0/fe9b7f7048bf6529c1257d7900469114/$FILE/</a:t>
            </a:r>
            <a:r>
              <a:rPr lang="en-US" altLang="en-US" dirty="0" smtClean="0">
                <a:latin typeface="Segoe UI" pitchFamily="34" charset="0"/>
                <a:hlinkClick r:id="rId2"/>
              </a:rPr>
              <a:t>No_more_limitations_to_PCT_work_en.pdf</a:t>
            </a:r>
            <a:endParaRPr lang="en-US" altLang="en-US" dirty="0" smtClean="0">
              <a:latin typeface="Segoe UI" pitchFamily="34" charset="0"/>
            </a:endParaRPr>
          </a:p>
          <a:p>
            <a:pPr marL="1485900" lvl="3" indent="0">
              <a:buNone/>
            </a:pP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1ECBCD40-0651-4FEE-A43A-21F7EDFDD660}" type="slidenum">
              <a:rPr lang="en-US" smtClean="0"/>
              <a:pPr>
                <a:defRPr/>
              </a:pPr>
              <a:t>21</a:t>
            </a:fld>
            <a:endParaRPr lang="en-US" dirty="0"/>
          </a:p>
        </p:txBody>
      </p:sp>
    </p:spTree>
    <p:extLst>
      <p:ext uri="{BB962C8B-B14F-4D97-AF65-F5344CB8AC3E}">
        <p14:creationId xmlns:p14="http://schemas.microsoft.com/office/powerpoint/2010/main" val="2332654569"/>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812800"/>
            <a:ext cx="7618539" cy="524933"/>
          </a:xfrm>
        </p:spPr>
        <p:txBody>
          <a:bodyPr/>
          <a:lstStyle/>
          <a:p>
            <a:r>
              <a:rPr lang="en-US" dirty="0" smtClean="0"/>
              <a:t>ISA Competency Considerations (2)</a:t>
            </a:r>
            <a:endParaRPr lang="en-US" dirty="0"/>
          </a:p>
        </p:txBody>
      </p:sp>
      <p:sp>
        <p:nvSpPr>
          <p:cNvPr id="3" name="Content Placeholder 2"/>
          <p:cNvSpPr>
            <a:spLocks noGrp="1"/>
          </p:cNvSpPr>
          <p:nvPr>
            <p:ph idx="1"/>
          </p:nvPr>
        </p:nvSpPr>
        <p:spPr>
          <a:xfrm>
            <a:off x="585216" y="1574800"/>
            <a:ext cx="8451850" cy="4165600"/>
          </a:xfrm>
        </p:spPr>
        <p:txBody>
          <a:bodyPr/>
          <a:lstStyle/>
          <a:p>
            <a:pPr>
              <a:lnSpc>
                <a:spcPct val="90000"/>
              </a:lnSpc>
            </a:pPr>
            <a:r>
              <a:rPr lang="en-US" sz="2000" dirty="0"/>
              <a:t>ISA/IL</a:t>
            </a:r>
          </a:p>
          <a:p>
            <a:pPr lvl="1">
              <a:spcBef>
                <a:spcPts val="350"/>
              </a:spcBef>
            </a:pPr>
            <a:r>
              <a:rPr lang="en-US" altLang="en-US" sz="2000" dirty="0">
                <a:latin typeface="Segoe UI" pitchFamily="34" charset="0"/>
              </a:rPr>
              <a:t>Not competent to act as ISA for IAs filed by U.S. applicants in RO/IB </a:t>
            </a:r>
          </a:p>
          <a:p>
            <a:pPr lvl="1">
              <a:spcBef>
                <a:spcPts val="350"/>
              </a:spcBef>
            </a:pPr>
            <a:r>
              <a:rPr lang="en-US" altLang="en-US" sz="2000" dirty="0">
                <a:latin typeface="Segoe UI" pitchFamily="34" charset="0"/>
              </a:rPr>
              <a:t>Not competent to act as ISA for IAs filed by U.S. applicants in RO/US </a:t>
            </a:r>
            <a:r>
              <a:rPr lang="en-US" altLang="en-US" sz="2000" strike="sngStrike" dirty="0">
                <a:latin typeface="Segoe UI" pitchFamily="34" charset="0"/>
              </a:rPr>
              <a:t>with</a:t>
            </a:r>
            <a:r>
              <a:rPr lang="en-US" altLang="en-US" sz="2000" dirty="0">
                <a:latin typeface="Segoe UI" pitchFamily="34" charset="0"/>
              </a:rPr>
              <a:t> </a:t>
            </a:r>
          </a:p>
          <a:p>
            <a:pPr lvl="2">
              <a:spcBef>
                <a:spcPts val="350"/>
              </a:spcBef>
            </a:pPr>
            <a:r>
              <a:rPr lang="en-US" altLang="en-US" strike="sngStrike" dirty="0">
                <a:latin typeface="Segoe UI" pitchFamily="34" charset="0"/>
              </a:rPr>
              <a:t>one or more claims directed to business methods </a:t>
            </a:r>
          </a:p>
          <a:p>
            <a:pPr lvl="3">
              <a:spcBef>
                <a:spcPts val="350"/>
              </a:spcBef>
            </a:pPr>
            <a:r>
              <a:rPr lang="en-US" altLang="en-US" sz="1600" dirty="0">
                <a:latin typeface="Segoe UI" pitchFamily="34" charset="0"/>
              </a:rPr>
              <a:t>restriction eliminated 10 April 2016</a:t>
            </a:r>
            <a:endParaRPr lang="en-US" altLang="en-US" sz="1600" strike="sngStrike" dirty="0">
              <a:latin typeface="Segoe UI" pitchFamily="34" charset="0"/>
            </a:endParaRPr>
          </a:p>
          <a:p>
            <a:pPr lvl="2">
              <a:spcBef>
                <a:spcPts val="350"/>
              </a:spcBef>
            </a:pPr>
            <a:r>
              <a:rPr lang="en-US" altLang="en-US" dirty="0">
                <a:latin typeface="Segoe UI" pitchFamily="34" charset="0"/>
              </a:rPr>
              <a:t>Numerical limitation of no more than </a:t>
            </a:r>
            <a:r>
              <a:rPr lang="en-US" altLang="en-US" strike="sngStrike" dirty="0">
                <a:latin typeface="Segoe UI" pitchFamily="34" charset="0"/>
              </a:rPr>
              <a:t>75</a:t>
            </a:r>
            <a:r>
              <a:rPr lang="en-US" altLang="en-US" dirty="0">
                <a:latin typeface="Segoe UI" pitchFamily="34" charset="0"/>
              </a:rPr>
              <a:t> 100 IAs per fiscal quarter</a:t>
            </a:r>
          </a:p>
          <a:p>
            <a:pPr lvl="3">
              <a:spcBef>
                <a:spcPts val="350"/>
              </a:spcBef>
            </a:pPr>
            <a:r>
              <a:rPr lang="en-US" altLang="en-US" sz="1600" dirty="0">
                <a:latin typeface="Segoe UI" pitchFamily="34" charset="0"/>
              </a:rPr>
              <a:t>Number increased from 10 April 2016 </a:t>
            </a:r>
          </a:p>
          <a:p>
            <a:pPr marL="914400" lvl="2" indent="0">
              <a:lnSpc>
                <a:spcPct val="90000"/>
              </a:lnSpc>
              <a:buNone/>
            </a:pPr>
            <a:endParaRPr lang="en-US" dirty="0"/>
          </a:p>
          <a:p>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endParaRPr lang="en-US" dirty="0"/>
          </a:p>
        </p:txBody>
      </p:sp>
    </p:spTree>
    <p:extLst>
      <p:ext uri="{BB962C8B-B14F-4D97-AF65-F5344CB8AC3E}">
        <p14:creationId xmlns:p14="http://schemas.microsoft.com/office/powerpoint/2010/main" val="718205264"/>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957" y="762001"/>
            <a:ext cx="7618539" cy="558800"/>
          </a:xfrm>
        </p:spPr>
        <p:txBody>
          <a:bodyPr/>
          <a:lstStyle/>
          <a:p>
            <a:r>
              <a:rPr lang="en-US" dirty="0" smtClean="0"/>
              <a:t>ISA Competency Considerations (3)</a:t>
            </a:r>
            <a:endParaRPr lang="en-US" dirty="0"/>
          </a:p>
        </p:txBody>
      </p:sp>
      <p:sp>
        <p:nvSpPr>
          <p:cNvPr id="3" name="Content Placeholder 2"/>
          <p:cNvSpPr>
            <a:spLocks noGrp="1"/>
          </p:cNvSpPr>
          <p:nvPr>
            <p:ph idx="1"/>
          </p:nvPr>
        </p:nvSpPr>
        <p:spPr>
          <a:xfrm>
            <a:off x="585216" y="1473200"/>
            <a:ext cx="8451850" cy="4318000"/>
          </a:xfrm>
        </p:spPr>
        <p:txBody>
          <a:bodyPr/>
          <a:lstStyle/>
          <a:p>
            <a:pPr>
              <a:lnSpc>
                <a:spcPct val="90000"/>
              </a:lnSpc>
            </a:pPr>
            <a:r>
              <a:rPr lang="en-US" sz="2000" dirty="0"/>
              <a:t>ISA/JP</a:t>
            </a:r>
          </a:p>
          <a:p>
            <a:pPr lvl="1">
              <a:lnSpc>
                <a:spcPct val="90000"/>
              </a:lnSpc>
            </a:pPr>
            <a:r>
              <a:rPr lang="en-US" dirty="0"/>
              <a:t>The following restrictions apply:</a:t>
            </a:r>
          </a:p>
          <a:p>
            <a:pPr lvl="2">
              <a:lnSpc>
                <a:spcPct val="90000"/>
              </a:lnSpc>
            </a:pPr>
            <a:r>
              <a:rPr lang="en-US" dirty="0"/>
              <a:t>the applications are submitted in the English language; </a:t>
            </a:r>
          </a:p>
          <a:p>
            <a:pPr lvl="2">
              <a:lnSpc>
                <a:spcPct val="90000"/>
              </a:lnSpc>
            </a:pPr>
            <a:r>
              <a:rPr lang="en-US" dirty="0"/>
              <a:t>the claims of the application are directed to the field of green technology as defined by certain International Patent Classification classes; </a:t>
            </a:r>
          </a:p>
          <a:p>
            <a:pPr lvl="2">
              <a:lnSpc>
                <a:spcPct val="90000"/>
              </a:lnSpc>
            </a:pPr>
            <a:r>
              <a:rPr lang="en-US" dirty="0"/>
              <a:t>Quota has not yet been met</a:t>
            </a:r>
          </a:p>
          <a:p>
            <a:pPr lvl="3">
              <a:lnSpc>
                <a:spcPct val="90000"/>
              </a:lnSpc>
            </a:pPr>
            <a:r>
              <a:rPr lang="en-US" sz="1600" dirty="0"/>
              <a:t>Not to exceed 5,000 international applications from the USPTO during the 3 year period from July 1, 2015 to June 30, 2018</a:t>
            </a:r>
          </a:p>
          <a:p>
            <a:pPr lvl="3">
              <a:lnSpc>
                <a:spcPct val="90000"/>
              </a:lnSpc>
            </a:pPr>
            <a:r>
              <a:rPr lang="en-US" sz="1600" dirty="0"/>
              <a:t>Not more than 300 applications per quarter during the first year</a:t>
            </a:r>
          </a:p>
          <a:p>
            <a:pPr lvl="3">
              <a:lnSpc>
                <a:spcPct val="90000"/>
              </a:lnSpc>
            </a:pPr>
            <a:r>
              <a:rPr lang="en-US" sz="1600" dirty="0"/>
              <a:t>Not more than 475 application per quarter during the second and third years</a:t>
            </a:r>
          </a:p>
          <a:p>
            <a:endParaRPr lang="en-US" dirty="0"/>
          </a:p>
        </p:txBody>
      </p:sp>
    </p:spTree>
    <p:extLst>
      <p:ext uri="{BB962C8B-B14F-4D97-AF65-F5344CB8AC3E}">
        <p14:creationId xmlns:p14="http://schemas.microsoft.com/office/powerpoint/2010/main" val="163046610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a:xfrm>
            <a:off x="585216" y="1733909"/>
            <a:ext cx="8451850" cy="4132053"/>
          </a:xfrm>
        </p:spPr>
        <p:txBody>
          <a:bodyPr/>
          <a:lstStyle/>
          <a:p>
            <a:pPr eaLnBrk="1" hangingPunct="1"/>
            <a:r>
              <a:rPr lang="en-US" altLang="en-US" dirty="0" smtClean="0"/>
              <a:t>Where there are two or more independent claims in the same category of invention (i.e., product or method) that are in unity of invention:</a:t>
            </a:r>
          </a:p>
          <a:p>
            <a:pPr lvl="1" eaLnBrk="1" hangingPunct="1"/>
            <a:r>
              <a:rPr lang="en-US" altLang="en-US" dirty="0" smtClean="0"/>
              <a:t>ISA/EP may issue an informal communication telling the applicant that the description, claims or drawings fail to comply with the PCT requirements to such an extent that a meaningful search cannot be carried out because the plurality of independent product claims lack conciseness as required by PCT Article 6 </a:t>
            </a:r>
          </a:p>
          <a:p>
            <a:pPr lvl="1" eaLnBrk="1" hangingPunct="1"/>
            <a:r>
              <a:rPr lang="en-US" altLang="en-US" dirty="0" smtClean="0"/>
              <a:t>The applicant may need to choose which independent claim should be searched</a:t>
            </a:r>
          </a:p>
          <a:p>
            <a:pPr lvl="1" eaLnBrk="1" hangingPunct="1"/>
            <a:r>
              <a:rPr lang="en-US" altLang="en-US" dirty="0" smtClean="0"/>
              <a:t>Unlike a unity of invention requirement, the applicant cannot pay for the search of the other independent claims in that category</a:t>
            </a:r>
          </a:p>
          <a:p>
            <a:pPr lvl="1" eaLnBrk="1" hangingPunct="1"/>
            <a:r>
              <a:rPr lang="en-US" altLang="en-US" dirty="0" smtClean="0"/>
              <a:t>Best to ensure that most important independent claim is listed first</a:t>
            </a:r>
          </a:p>
        </p:txBody>
      </p:sp>
      <p:sp>
        <p:nvSpPr>
          <p:cNvPr id="27651" name="Title 1"/>
          <p:cNvSpPr>
            <a:spLocks noGrp="1"/>
          </p:cNvSpPr>
          <p:nvPr>
            <p:ph type="title"/>
          </p:nvPr>
        </p:nvSpPr>
        <p:spPr>
          <a:xfrm>
            <a:off x="921957" y="802258"/>
            <a:ext cx="7618539" cy="824296"/>
          </a:xfrm>
        </p:spPr>
        <p:txBody>
          <a:bodyPr/>
          <a:lstStyle/>
          <a:p>
            <a:pPr eaLnBrk="1" hangingPunct="1"/>
            <a:r>
              <a:rPr lang="en-US" altLang="en-US" dirty="0" smtClean="0"/>
              <a:t>EP:  Limitation on Number of Independent Claims in a Category</a:t>
            </a:r>
            <a:endParaRPr lang="en-GB" altLang="en-US"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585216" y="1625600"/>
            <a:ext cx="8451850" cy="3047746"/>
          </a:xfrm>
        </p:spPr>
        <p:txBody>
          <a:bodyPr/>
          <a:lstStyle/>
          <a:p>
            <a:pPr eaLnBrk="1" hangingPunct="1"/>
            <a:r>
              <a:rPr lang="en-US" altLang="en-US" dirty="0" smtClean="0"/>
              <a:t>ISA/US searches are outsourced</a:t>
            </a:r>
          </a:p>
          <a:p>
            <a:pPr lvl="1"/>
            <a:r>
              <a:rPr lang="en-US" altLang="en-US" dirty="0" smtClean="0"/>
              <a:t>Continued user concern that USPTO examiners in US national phase may not give full faith and credit to outsourced ISA/US searches and written opinions</a:t>
            </a:r>
          </a:p>
          <a:p>
            <a:pPr lvl="1"/>
            <a:r>
              <a:rPr lang="en-US" altLang="en-US" dirty="0" smtClean="0"/>
              <a:t>USPTO focus on ensuring the quality of work from ISA/US contractor</a:t>
            </a:r>
          </a:p>
        </p:txBody>
      </p:sp>
      <p:sp>
        <p:nvSpPr>
          <p:cNvPr id="30723" name="Title 1"/>
          <p:cNvSpPr>
            <a:spLocks noGrp="1"/>
          </p:cNvSpPr>
          <p:nvPr>
            <p:ph type="title"/>
          </p:nvPr>
        </p:nvSpPr>
        <p:spPr>
          <a:xfrm>
            <a:off x="921957" y="829734"/>
            <a:ext cx="7618539" cy="558799"/>
          </a:xfrm>
        </p:spPr>
        <p:txBody>
          <a:bodyPr/>
          <a:lstStyle/>
          <a:p>
            <a:pPr eaLnBrk="1" hangingPunct="1"/>
            <a:r>
              <a:rPr lang="en-GB" altLang="en-US" dirty="0" smtClean="0"/>
              <a:t>Outsourcing</a:t>
            </a:r>
          </a:p>
        </p:txBody>
      </p:sp>
    </p:spTree>
    <p:extLst>
      <p:ext uri="{BB962C8B-B14F-4D97-AF65-F5344CB8AC3E}">
        <p14:creationId xmlns:p14="http://schemas.microsoft.com/office/powerpoint/2010/main" val="84779259"/>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p:cNvSpPr>
            <a:spLocks noGrp="1"/>
          </p:cNvSpPr>
          <p:nvPr>
            <p:ph idx="1"/>
          </p:nvPr>
        </p:nvSpPr>
        <p:spPr>
          <a:xfrm>
            <a:off x="585216" y="1388534"/>
            <a:ext cx="8451850" cy="4487334"/>
          </a:xfrm>
        </p:spPr>
        <p:txBody>
          <a:bodyPr/>
          <a:lstStyle/>
          <a:p>
            <a:r>
              <a:rPr lang="en-US" altLang="en-US" dirty="0" smtClean="0"/>
              <a:t>Upon payment or free of charge</a:t>
            </a:r>
          </a:p>
          <a:p>
            <a:pPr lvl="1"/>
            <a:r>
              <a:rPr lang="en-US" altLang="en-US" dirty="0" smtClean="0"/>
              <a:t>ISA/AU:  upon payment of AUD 50 (about $37) per document</a:t>
            </a:r>
          </a:p>
          <a:p>
            <a:pPr lvl="1"/>
            <a:r>
              <a:rPr lang="en-US" altLang="en-US" dirty="0" smtClean="0"/>
              <a:t>ISA/EP:  provides copies of cited references</a:t>
            </a:r>
          </a:p>
          <a:p>
            <a:pPr lvl="1"/>
            <a:r>
              <a:rPr lang="en-US" altLang="en-US" dirty="0" smtClean="0"/>
              <a:t>ISA/IL:  upon payment of ILS 43 (about $11) per document</a:t>
            </a:r>
          </a:p>
          <a:p>
            <a:pPr lvl="1"/>
            <a:r>
              <a:rPr lang="en-US" altLang="en-US" dirty="0" smtClean="0"/>
              <a:t>ISA/JP:  upon payment of JPY 1400 (about $14) per document</a:t>
            </a:r>
          </a:p>
          <a:p>
            <a:pPr lvl="1"/>
            <a:r>
              <a:rPr lang="en-US" altLang="en-US" dirty="0" smtClean="0"/>
              <a:t>ISA/KR:  provides a temporary link to a web page containing electronic copies of cited references </a:t>
            </a:r>
          </a:p>
          <a:p>
            <a:pPr lvl="1"/>
            <a:r>
              <a:rPr lang="en-US" altLang="en-US" dirty="0" smtClean="0"/>
              <a:t>ISA/RU:  provides copies of cited documents</a:t>
            </a:r>
          </a:p>
          <a:p>
            <a:pPr lvl="1"/>
            <a:r>
              <a:rPr lang="en-US" altLang="en-US" dirty="0" smtClean="0"/>
              <a:t>ISA/SG:  upon payment of SGD 30 (about $ 22) per document</a:t>
            </a:r>
          </a:p>
          <a:p>
            <a:pPr lvl="1"/>
            <a:r>
              <a:rPr lang="en-US" altLang="en-US" dirty="0" smtClean="0"/>
              <a:t>ISA/US:  provides copies of cited non-US patent documents and non-patent literature</a:t>
            </a:r>
          </a:p>
        </p:txBody>
      </p:sp>
      <p:sp>
        <p:nvSpPr>
          <p:cNvPr id="31747" name="Title 1"/>
          <p:cNvSpPr>
            <a:spLocks noGrp="1"/>
          </p:cNvSpPr>
          <p:nvPr>
            <p:ph type="title"/>
          </p:nvPr>
        </p:nvSpPr>
        <p:spPr>
          <a:xfrm>
            <a:off x="921957" y="829733"/>
            <a:ext cx="7618539" cy="491068"/>
          </a:xfrm>
        </p:spPr>
        <p:txBody>
          <a:bodyPr/>
          <a:lstStyle/>
          <a:p>
            <a:pPr eaLnBrk="1" hangingPunct="1"/>
            <a:r>
              <a:rPr lang="en-GB" altLang="en-US" dirty="0" smtClean="0"/>
              <a:t>Provision of Cited References</a:t>
            </a:r>
          </a:p>
        </p:txBody>
      </p:sp>
    </p:spTree>
    <p:extLst>
      <p:ext uri="{BB962C8B-B14F-4D97-AF65-F5344CB8AC3E}">
        <p14:creationId xmlns:p14="http://schemas.microsoft.com/office/powerpoint/2010/main" val="3891304279"/>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921957" y="626534"/>
            <a:ext cx="7618539" cy="880533"/>
          </a:xfrm>
        </p:spPr>
        <p:txBody>
          <a:bodyPr>
            <a:normAutofit/>
          </a:bodyPr>
          <a:lstStyle/>
          <a:p>
            <a:pPr eaLnBrk="1" hangingPunct="1"/>
            <a:r>
              <a:rPr lang="en-US" dirty="0"/>
              <a:t>Choice of ISA for </a:t>
            </a:r>
            <a:r>
              <a:rPr lang="en-US" dirty="0" smtClean="0"/>
              <a:t>International </a:t>
            </a:r>
            <a:r>
              <a:rPr lang="en-US" dirty="0"/>
              <a:t>Applications filed in </a:t>
            </a:r>
            <a:r>
              <a:rPr lang="en-US" dirty="0" smtClean="0"/>
              <a:t/>
            </a:r>
            <a:br>
              <a:rPr lang="en-US" dirty="0" smtClean="0"/>
            </a:br>
            <a:r>
              <a:rPr lang="en-US" dirty="0" smtClean="0"/>
              <a:t>RO</a:t>
            </a:r>
            <a:r>
              <a:rPr lang="en-US" dirty="0"/>
              <a:t>/US</a:t>
            </a:r>
          </a:p>
        </p:txBody>
      </p:sp>
      <p:graphicFrame>
        <p:nvGraphicFramePr>
          <p:cNvPr id="1177692" name="Group 92"/>
          <p:cNvGraphicFramePr>
            <a:graphicFrameLocks noGrp="1"/>
          </p:cNvGraphicFramePr>
          <p:nvPr>
            <p:ph idx="1"/>
            <p:extLst>
              <p:ext uri="{D42A27DB-BD31-4B8C-83A1-F6EECF244321}">
                <p14:modId xmlns:p14="http://schemas.microsoft.com/office/powerpoint/2010/main" val="3160783998"/>
              </p:ext>
            </p:extLst>
          </p:nvPr>
        </p:nvGraphicFramePr>
        <p:xfrm>
          <a:off x="948270" y="1608667"/>
          <a:ext cx="7128929" cy="4334933"/>
        </p:xfrm>
        <a:graphic>
          <a:graphicData uri="http://schemas.openxmlformats.org/drawingml/2006/table">
            <a:tbl>
              <a:tblPr/>
              <a:tblGrid>
                <a:gridCol w="1062961"/>
                <a:gridCol w="758246"/>
                <a:gridCol w="758246"/>
                <a:gridCol w="758246"/>
                <a:gridCol w="758246"/>
                <a:gridCol w="758246"/>
                <a:gridCol w="758246"/>
                <a:gridCol w="758246"/>
                <a:gridCol w="758246"/>
              </a:tblGrid>
              <a:tr h="74163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mn-lt"/>
                      </a:endParaRP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ISA/US</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ISA/EP</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ISA/KR</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ISA/AU</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ISA/RU</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ISA/IL</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ISA/JP</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ISA/SG</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78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FY2010</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33%</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37%</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29%</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78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FY2011</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34%</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35%</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30%</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n-lt"/>
                        </a:rPr>
                        <a: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78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FY2012</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32%</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35%</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78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FY2013</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29%</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38%</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29%</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4%</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78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FY2014</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32%</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37%</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27%</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dirty="0" smtClean="0">
                          <a:latin typeface="+mn-lt"/>
                        </a:rPr>
                        <a:t>&lt;1%</a:t>
                      </a:r>
                      <a:endParaRPr lang="en-US" dirty="0">
                        <a:latin typeface="+mn-lt"/>
                      </a:endParaRP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dirty="0" smtClean="0">
                          <a:latin typeface="+mn-lt"/>
                        </a:rPr>
                        <a:t>3%</a:t>
                      </a:r>
                      <a:endParaRPr lang="en-US" dirty="0">
                        <a:latin typeface="+mn-lt"/>
                      </a:endParaRP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7832">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FY2015</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36%</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37%</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24%</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N/A</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6306">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FY2016</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mn-lt"/>
                        </a:rPr>
                        <a:t>to date</a:t>
                      </a:r>
                    </a:p>
                  </a:txBody>
                  <a:tcPr marL="80507" marR="805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37%</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37%</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22%</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mn-lt"/>
                        </a:rPr>
                        <a:t>3%</a:t>
                      </a:r>
                      <a:endParaRPr kumimoji="0" lang="en-US" sz="1800" b="0" i="0" u="none" strike="noStrike" cap="none" normalizeH="0" baseline="0" dirty="0" smtClean="0">
                        <a:ln>
                          <a:noFill/>
                        </a:ln>
                        <a:solidFill>
                          <a:schemeClr val="tx1"/>
                        </a:solidFill>
                        <a:effectLst/>
                        <a:latin typeface="+mn-lt"/>
                      </a:endParaRP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&lt;1%</a:t>
                      </a:r>
                    </a:p>
                  </a:txBody>
                  <a:tcPr marL="80507" marR="805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mn-lt"/>
                        </a:rPr>
                        <a:t>0%</a:t>
                      </a:r>
                    </a:p>
                  </a:txBody>
                  <a:tcPr marL="80507" marR="8050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Slide Number Placeholder 4"/>
          <p:cNvSpPr>
            <a:spLocks noGrp="1"/>
          </p:cNvSpPr>
          <p:nvPr>
            <p:ph type="sldNum" sz="quarter" idx="4294967295"/>
          </p:nvPr>
        </p:nvSpPr>
        <p:spPr>
          <a:xfrm>
            <a:off x="6553200" y="6356986"/>
            <a:ext cx="2133600" cy="363854"/>
          </a:xfrm>
          <a:prstGeom prst="rect">
            <a:avLst/>
          </a:prstGeom>
        </p:spPr>
        <p:txBody>
          <a:bodyPr/>
          <a:lstStyle/>
          <a:p>
            <a:pPr>
              <a:defRPr/>
            </a:pPr>
            <a:endParaRPr lang="en-US" dirty="0">
              <a:solidFill>
                <a:prstClr val="black">
                  <a:tint val="75000"/>
                </a:prstClr>
              </a:solidFill>
            </a:endParaRPr>
          </a:p>
        </p:txBody>
      </p:sp>
      <p:sp>
        <p:nvSpPr>
          <p:cNvPr id="2" name="TextBox 1"/>
          <p:cNvSpPr txBox="1"/>
          <p:nvPr/>
        </p:nvSpPr>
        <p:spPr>
          <a:xfrm>
            <a:off x="-84667" y="2167467"/>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4123498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921957" y="795868"/>
            <a:ext cx="7618539" cy="491065"/>
          </a:xfrm>
        </p:spPr>
        <p:txBody>
          <a:bodyPr/>
          <a:lstStyle/>
          <a:p>
            <a:pPr eaLnBrk="1" hangingPunct="1"/>
            <a:r>
              <a:rPr lang="en-GB" altLang="en-US" dirty="0" smtClean="0"/>
              <a:t>Supplementary International </a:t>
            </a:r>
            <a:r>
              <a:rPr lang="en-GB" altLang="en-US" dirty="0"/>
              <a:t>S</a:t>
            </a:r>
            <a:r>
              <a:rPr lang="en-GB" altLang="en-US" dirty="0" smtClean="0"/>
              <a:t>earch</a:t>
            </a:r>
          </a:p>
        </p:txBody>
      </p:sp>
      <p:sp>
        <p:nvSpPr>
          <p:cNvPr id="32771" name="Content Placeholder 2"/>
          <p:cNvSpPr>
            <a:spLocks noGrp="1"/>
          </p:cNvSpPr>
          <p:nvPr>
            <p:ph idx="1"/>
          </p:nvPr>
        </p:nvSpPr>
        <p:spPr>
          <a:xfrm>
            <a:off x="585216" y="1270000"/>
            <a:ext cx="8451850" cy="4639734"/>
          </a:xfrm>
        </p:spPr>
        <p:txBody>
          <a:bodyPr/>
          <a:lstStyle/>
          <a:p>
            <a:pPr eaLnBrk="1" hangingPunct="1"/>
            <a:r>
              <a:rPr lang="en-GB" altLang="en-US" dirty="0" smtClean="0"/>
              <a:t>The applicant can ask another ISA to do its own search in addition to the standard ISA search, if the other ISA allows it</a:t>
            </a:r>
          </a:p>
          <a:p>
            <a:pPr lvl="1"/>
            <a:r>
              <a:rPr lang="en-GB" altLang="en-US" dirty="0" smtClean="0"/>
              <a:t>Most ISAs do not allow SIS, but:</a:t>
            </a:r>
          </a:p>
          <a:p>
            <a:pPr lvl="2"/>
            <a:r>
              <a:rPr lang="en-GB" altLang="en-US" dirty="0" smtClean="0"/>
              <a:t>EP, RU, SG, AT, FI, SE, UK, XN, XV offer it</a:t>
            </a:r>
          </a:p>
          <a:p>
            <a:pPr lvl="1"/>
            <a:r>
              <a:rPr lang="en-GB" altLang="en-US" dirty="0" smtClean="0"/>
              <a:t>Deadline to request SIS is 19 months from priority</a:t>
            </a:r>
          </a:p>
          <a:p>
            <a:pPr lvl="1"/>
            <a:r>
              <a:rPr lang="en-GB" altLang="en-US" dirty="0" smtClean="0"/>
              <a:t>Supplementary search fee to be paid to IB</a:t>
            </a:r>
          </a:p>
          <a:p>
            <a:pPr lvl="1"/>
            <a:r>
              <a:rPr lang="en-GB" altLang="en-US" dirty="0" smtClean="0"/>
              <a:t>SIS Report is produced by the SISA</a:t>
            </a:r>
          </a:p>
          <a:p>
            <a:pPr lvl="1"/>
            <a:r>
              <a:rPr lang="en-GB" altLang="en-US" dirty="0" smtClean="0"/>
              <a:t>Benefits</a:t>
            </a:r>
          </a:p>
          <a:p>
            <a:pPr lvl="2"/>
            <a:r>
              <a:rPr lang="en-GB" altLang="en-US" dirty="0" smtClean="0"/>
              <a:t>Reduces risk of new prior art being cited in the national phase</a:t>
            </a:r>
          </a:p>
          <a:p>
            <a:pPr lvl="2"/>
            <a:r>
              <a:rPr lang="en-GB" altLang="en-US" dirty="0" smtClean="0"/>
              <a:t>Can expand the linguistic and technical scope of the search</a:t>
            </a:r>
          </a:p>
          <a:p>
            <a:pPr eaLnBrk="1" hangingPunct="1"/>
            <a:r>
              <a:rPr lang="en-GB" altLang="en-US" dirty="0" smtClean="0"/>
              <a:t>Result of using EPO as SISA is that when entering European regional phase, the application will be treated in same manner as if EPO had been the ISA</a:t>
            </a:r>
          </a:p>
          <a:p>
            <a:pPr marL="234950" indent="0" eaLnBrk="1" hangingPunct="1">
              <a:buNone/>
            </a:pPr>
            <a:endParaRPr lang="en-GB" altLang="en-US" dirty="0" smtClean="0"/>
          </a:p>
        </p:txBody>
      </p:sp>
      <p:sp>
        <p:nvSpPr>
          <p:cNvPr id="4" name="Slide Number Placeholder 3"/>
          <p:cNvSpPr>
            <a:spLocks noGrp="1"/>
          </p:cNvSpPr>
          <p:nvPr>
            <p:ph type="sldNum" sz="quarter" idx="4294967295"/>
          </p:nvPr>
        </p:nvSpPr>
        <p:spPr>
          <a:xfrm>
            <a:off x="6650038" y="287338"/>
            <a:ext cx="2133600" cy="215900"/>
          </a:xfrm>
          <a:prstGeom prst="rect">
            <a:avLst/>
          </a:prstGeom>
        </p:spPr>
        <p:txBody>
          <a:bodyPr/>
          <a:lstStyle/>
          <a:p>
            <a:pPr>
              <a:defRPr/>
            </a:pPr>
            <a:fld id="{2C816971-4D9D-4C3B-A193-6269B4DF2F9D}" type="slidenum">
              <a:rPr lang="en-GB" smtClean="0"/>
              <a:pPr>
                <a:defRPr/>
              </a:pPr>
              <a:t>28</a:t>
            </a:fld>
            <a:endParaRPr lang="en-GB" dirty="0"/>
          </a:p>
        </p:txBody>
      </p:sp>
    </p:spTree>
    <p:extLst>
      <p:ext uri="{BB962C8B-B14F-4D97-AF65-F5344CB8AC3E}">
        <p14:creationId xmlns:p14="http://schemas.microsoft.com/office/powerpoint/2010/main" val="84432447"/>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888090" y="1005840"/>
            <a:ext cx="7618539" cy="620713"/>
          </a:xfrm>
        </p:spPr>
        <p:txBody>
          <a:bodyPr/>
          <a:lstStyle/>
          <a:p>
            <a:pPr eaLnBrk="1" hangingPunct="1"/>
            <a:r>
              <a:rPr lang="en-GB" altLang="en-US" dirty="0" smtClean="0"/>
              <a:t>International Preliminary Examining Authority</a:t>
            </a:r>
          </a:p>
        </p:txBody>
      </p:sp>
      <p:sp>
        <p:nvSpPr>
          <p:cNvPr id="33795" name="Content Placeholder 2"/>
          <p:cNvSpPr>
            <a:spLocks noGrp="1"/>
          </p:cNvSpPr>
          <p:nvPr>
            <p:ph idx="1"/>
          </p:nvPr>
        </p:nvSpPr>
        <p:spPr/>
        <p:txBody>
          <a:bodyPr/>
          <a:lstStyle/>
          <a:p>
            <a:r>
              <a:rPr lang="en-US" altLang="en-US" dirty="0"/>
              <a:t>Your choice of ISA affects your later choice of </a:t>
            </a:r>
            <a:r>
              <a:rPr lang="en-US" altLang="en-US" dirty="0" smtClean="0"/>
              <a:t>an IPEA</a:t>
            </a:r>
            <a:endParaRPr lang="en-US" altLang="en-US" dirty="0"/>
          </a:p>
          <a:p>
            <a:pPr lvl="1"/>
            <a:r>
              <a:rPr lang="en-US" altLang="en-US" dirty="0" smtClean="0"/>
              <a:t>AU/EP/IL/JP/SG will be available as IPEA to the US filer in a particular PCT application only if that IPEA was also the ISA</a:t>
            </a:r>
          </a:p>
          <a:p>
            <a:pPr lvl="2"/>
            <a:r>
              <a:rPr lang="en-US" altLang="en-US" dirty="0" smtClean="0"/>
              <a:t>Bear this in mind when selecting </a:t>
            </a:r>
            <a:r>
              <a:rPr lang="en-US" altLang="en-US" dirty="0" smtClean="0"/>
              <a:t>an ISA</a:t>
            </a:r>
            <a:endParaRPr lang="en-US" altLang="en-US" dirty="0" smtClean="0"/>
          </a:p>
        </p:txBody>
      </p:sp>
      <p:sp>
        <p:nvSpPr>
          <p:cNvPr id="33796" name="Slide Number Placeholder 3"/>
          <p:cNvSpPr>
            <a:spLocks noGrp="1"/>
          </p:cNvSpPr>
          <p:nvPr>
            <p:ph type="sldNum" sz="quarter" idx="4294967295"/>
          </p:nvPr>
        </p:nvSpPr>
        <p:spPr bwMode="auto">
          <a:xfrm>
            <a:off x="6650038" y="287338"/>
            <a:ext cx="2133600" cy="2159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EE9BB12E-9221-4AF2-8E85-002FF33D2FD7}" type="slidenum">
              <a:rPr lang="en-GB" altLang="en-US" smtClean="0"/>
              <a:pPr fontAlgn="base">
                <a:spcBef>
                  <a:spcPct val="0"/>
                </a:spcBef>
                <a:spcAft>
                  <a:spcPct val="0"/>
                </a:spcAft>
                <a:defRPr/>
              </a:pPr>
              <a:t>29</a:t>
            </a:fld>
            <a:endParaRPr lang="en-GB" altLang="en-US" smtClean="0"/>
          </a:p>
        </p:txBody>
      </p:sp>
    </p:spTree>
    <p:extLst>
      <p:ext uri="{BB962C8B-B14F-4D97-AF65-F5344CB8AC3E}">
        <p14:creationId xmlns:p14="http://schemas.microsoft.com/office/powerpoint/2010/main" val="3976301613"/>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1031875"/>
            <a:ext cx="8229600" cy="620713"/>
          </a:xfrm>
        </p:spPr>
        <p:txBody>
          <a:bodyPr/>
          <a:lstStyle/>
          <a:p>
            <a:pPr eaLnBrk="1" hangingPunct="1"/>
            <a:r>
              <a:rPr lang="en-US" dirty="0" smtClean="0"/>
              <a:t>Questions?</a:t>
            </a:r>
          </a:p>
        </p:txBody>
      </p:sp>
      <p:sp>
        <p:nvSpPr>
          <p:cNvPr id="3" name="Text Placeholder 2"/>
          <p:cNvSpPr>
            <a:spLocks noGrp="1"/>
          </p:cNvSpPr>
          <p:nvPr>
            <p:ph type="body" sz="quarter" idx="17"/>
          </p:nvPr>
        </p:nvSpPr>
        <p:spPr>
          <a:xfrm>
            <a:off x="1794295" y="5418138"/>
            <a:ext cx="6038490" cy="914400"/>
          </a:xfrm>
        </p:spPr>
        <p:txBody>
          <a:bodyPr/>
          <a:lstStyle/>
          <a:p>
            <a:pPr eaLnBrk="1" hangingPunct="1">
              <a:defRPr/>
            </a:pPr>
            <a:r>
              <a:rPr lang="en-US" dirty="0" smtClean="0"/>
              <a:t>Jay Erstling |  612-349-5771 | erstling@ptslaw.com</a:t>
            </a:r>
            <a:endParaRPr lang="en-US"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Firm_Template_Landscap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TSC Firm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TSC Firm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TSC Firm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TSC Firm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TSC Firm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TSC Firm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TSC Firm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TSC Firm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TSC Firm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TSC Firm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TSC Firm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TSC Firm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FD4DE19EF4274CA793E6F0F8B38C72" ma:contentTypeVersion="0" ma:contentTypeDescription="Create a new document." ma:contentTypeScope="" ma:versionID="7767f56a7d8b50a175f5d647f2173aea">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1B39637E-C422-42AC-91C4-258375B523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27CE82B0-2263-4AD1-8198-AEAB0083DCF6}">
  <ds:schemaRefs>
    <ds:schemaRef ds:uri="http://schemas.microsoft.com/sharepoint/v3/contenttype/forms"/>
  </ds:schemaRefs>
</ds:datastoreItem>
</file>

<file path=customXml/itemProps3.xml><?xml version="1.0" encoding="utf-8"?>
<ds:datastoreItem xmlns:ds="http://schemas.openxmlformats.org/officeDocument/2006/customXml" ds:itemID="{5DC6F2D2-58E2-43E6-8107-799D1AF9F5FD}">
  <ds:schemaRef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Firm_Template_Landscape</Template>
  <TotalTime>1531</TotalTime>
  <Words>2298</Words>
  <Application>Microsoft Macintosh PowerPoint</Application>
  <PresentationFormat>On-screen Show (4:3)</PresentationFormat>
  <Paragraphs>281</Paragraphs>
  <Slides>30</Slides>
  <Notes>13</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Firm_Template_Landscape</vt:lpstr>
      <vt:lpstr>Picking an International Searching Authority</vt:lpstr>
      <vt:lpstr>Picking an International Searching Authority</vt:lpstr>
      <vt:lpstr>Which ISA can you choose?</vt:lpstr>
      <vt:lpstr>Which ISA can you choose? </vt:lpstr>
      <vt:lpstr>You picked RO/US?</vt:lpstr>
      <vt:lpstr>Factors to Consider in Choosing an ISA</vt:lpstr>
      <vt:lpstr>PPH Benefit</vt:lpstr>
      <vt:lpstr>EPO and PPH</vt:lpstr>
      <vt:lpstr>Search Fees as of June 1, 2016</vt:lpstr>
      <vt:lpstr>Additional Search Fees in the Event of Lack of Unity of Invention</vt:lpstr>
      <vt:lpstr>Timeliness in 2015</vt:lpstr>
      <vt:lpstr>Timeliness</vt:lpstr>
      <vt:lpstr>Effect on Later National/Regional Stage</vt:lpstr>
      <vt:lpstr>Characteristics of ISRs Source:  WIPO Circular C. PCT 1463 (December 18, 2015)   http://www.wipo.int/export/sites/www/pct/en/circulars/2015/1463-e-annex.pdf  X/Y Citation Rate </vt:lpstr>
      <vt:lpstr>Characteristics of ISRs  A Citation Only Rate</vt:lpstr>
      <vt:lpstr>Characteristics of ISRs  Y Without X Citation Rate </vt:lpstr>
      <vt:lpstr>Characteristics of ISRs  Choice of Citations</vt:lpstr>
      <vt:lpstr>Language Competency</vt:lpstr>
      <vt:lpstr>Excluded Subject Matter and Subject Matter Not Required to be Searched</vt:lpstr>
      <vt:lpstr>Subject Matter Not Searched </vt:lpstr>
      <vt:lpstr>ISA Competency Considerations (1)</vt:lpstr>
      <vt:lpstr>ISA Competency Considerations (2)</vt:lpstr>
      <vt:lpstr>ISA Competency Considerations (3)</vt:lpstr>
      <vt:lpstr>EP:  Limitation on Number of Independent Claims in a Category</vt:lpstr>
      <vt:lpstr>Outsourcing</vt:lpstr>
      <vt:lpstr>Provision of Cited References</vt:lpstr>
      <vt:lpstr>Choice of ISA for International Applications filed in  RO/US</vt:lpstr>
      <vt:lpstr>Supplementary International Search</vt:lpstr>
      <vt:lpstr>International Preliminary Examining Authority</vt:lpstr>
      <vt:lpstr>Questions?</vt:lpstr>
    </vt:vector>
  </TitlesOfParts>
  <Company>Patterson Thuente Christensen Pedersen, P.A.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Picking an International Searching Authority</dc:title>
  <dc:creator>erstlj</dc:creator>
  <cp:lastModifiedBy>Jay Erstling</cp:lastModifiedBy>
  <cp:revision>105</cp:revision>
  <dcterms:created xsi:type="dcterms:W3CDTF">2016-06-15T18:54:09Z</dcterms:created>
  <dcterms:modified xsi:type="dcterms:W3CDTF">2016-07-01T14:29:21Z</dcterms:modified>
</cp:coreProperties>
</file>